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5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2B75C8-12A4-42AD-90D1-277ECBA421A1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C2E0F-6B1F-45B0-9C6C-364692229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83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C2E0F-6B1F-45B0-9C6C-364692229D46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135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B2989E-CCB3-4D81-BCCB-9F170AA5FA29}" type="datetimeFigureOut">
              <a:rPr lang="en-ZA" smtClean="0"/>
              <a:t>2015-05-11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9B172E4-8825-43AB-9926-C057601ECFD2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722" y="2996952"/>
            <a:ext cx="7772400" cy="1470025"/>
          </a:xfrm>
        </p:spPr>
        <p:txBody>
          <a:bodyPr/>
          <a:lstStyle/>
          <a:p>
            <a:r>
              <a:rPr lang="en-ZA" b="1" dirty="0" smtClean="0">
                <a:solidFill>
                  <a:schemeClr val="accent6">
                    <a:lumMod val="75000"/>
                  </a:schemeClr>
                </a:solidFill>
              </a:rPr>
              <a:t>Thematic Lead update</a:t>
            </a:r>
            <a:br>
              <a:rPr lang="en-ZA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dirty="0"/>
              <a:t>Education</a:t>
            </a:r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ZA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ZA" b="1" dirty="0" smtClean="0">
                <a:solidFill>
                  <a:schemeClr val="accent6">
                    <a:lumMod val="75000"/>
                  </a:schemeClr>
                </a:solidFill>
              </a:rPr>
              <a:t>AAUN </a:t>
            </a:r>
            <a:r>
              <a:rPr lang="en-ZA" b="1" dirty="0" err="1" smtClean="0">
                <a:solidFill>
                  <a:schemeClr val="accent6">
                    <a:lumMod val="75000"/>
                  </a:schemeClr>
                </a:solidFill>
              </a:rPr>
              <a:t>PrDF</a:t>
            </a:r>
            <a:r>
              <a:rPr lang="en-ZA" b="1" dirty="0" smtClean="0">
                <a:solidFill>
                  <a:schemeClr val="accent6">
                    <a:lumMod val="75000"/>
                  </a:schemeClr>
                </a:solidFill>
              </a:rPr>
              <a:t> projects</a:t>
            </a:r>
            <a:endParaRPr lang="en-Z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522" y="4869160"/>
            <a:ext cx="6400800" cy="1752600"/>
          </a:xfrm>
        </p:spPr>
        <p:txBody>
          <a:bodyPr>
            <a:normAutofit/>
          </a:bodyPr>
          <a:lstStyle/>
          <a:p>
            <a:r>
              <a:rPr lang="en-ZA" dirty="0" err="1" smtClean="0"/>
              <a:t>Aaun</a:t>
            </a:r>
            <a:r>
              <a:rPr lang="en-ZA" dirty="0" smtClean="0"/>
              <a:t> International Africa forum</a:t>
            </a:r>
          </a:p>
          <a:p>
            <a:r>
              <a:rPr lang="en-ZA" dirty="0" smtClean="0"/>
              <a:t>May 11</a:t>
            </a:r>
            <a:r>
              <a:rPr lang="en-ZA" baseline="30000" dirty="0" smtClean="0"/>
              <a:t>th</a:t>
            </a:r>
            <a:r>
              <a:rPr lang="en-ZA" dirty="0" smtClean="0"/>
              <a:t> 2015</a:t>
            </a:r>
          </a:p>
          <a:p>
            <a:r>
              <a:rPr lang="en-ZA" dirty="0" smtClean="0"/>
              <a:t>Indaba Hotel, Johannesburg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8218772" cy="113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THANK YOU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1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en-AU" sz="2400" b="1" dirty="0" smtClean="0">
                <a:solidFill>
                  <a:srgbClr val="000000"/>
                </a:solidFill>
              </a:rPr>
              <a:t>1. Mapping </a:t>
            </a:r>
            <a:r>
              <a:rPr lang="en-AU" sz="2400" b="1" dirty="0">
                <a:solidFill>
                  <a:srgbClr val="000000"/>
                </a:solidFill>
              </a:rPr>
              <a:t>Australia Africa Partnerships in Higher Education</a:t>
            </a:r>
            <a:endParaRPr lang="en-US" sz="2400" b="1" cap="none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052737"/>
            <a:ext cx="639045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Rose </a:t>
            </a:r>
            <a:r>
              <a:rPr lang="en-US" dirty="0" err="1"/>
              <a:t>Amazan</a:t>
            </a:r>
            <a:r>
              <a:rPr lang="en-US" dirty="0"/>
              <a:t>, UNE, Australia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Prof. Anthony Welch, Co CI- University of Sydney, Australia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Professor </a:t>
            </a:r>
            <a:r>
              <a:rPr lang="en-US" dirty="0" err="1"/>
              <a:t>Damtew</a:t>
            </a:r>
            <a:r>
              <a:rPr lang="en-US" dirty="0"/>
              <a:t> </a:t>
            </a:r>
            <a:r>
              <a:rPr lang="en-US" dirty="0" err="1"/>
              <a:t>Teferra</a:t>
            </a:r>
            <a:r>
              <a:rPr lang="en-US" dirty="0"/>
              <a:t>, </a:t>
            </a:r>
            <a:r>
              <a:rPr lang="en-US" dirty="0" err="1"/>
              <a:t>KwaZulu</a:t>
            </a:r>
            <a:r>
              <a:rPr lang="en-US" dirty="0"/>
              <a:t> Natal, South Africa,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A/Prof Chika </a:t>
            </a:r>
            <a:r>
              <a:rPr lang="en-US" dirty="0" err="1"/>
              <a:t>Sehoole</a:t>
            </a:r>
            <a:r>
              <a:rPr lang="en-US" dirty="0"/>
              <a:t>- University of Pretoria, SA,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Prof Crain </a:t>
            </a:r>
            <a:r>
              <a:rPr lang="en-US" dirty="0" err="1"/>
              <a:t>Soudien</a:t>
            </a:r>
            <a:r>
              <a:rPr lang="en-US" dirty="0"/>
              <a:t>, Co CI- University of Cape Town, SA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Derek Gripper, University of Cape Town, SA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Dr. Jude </a:t>
            </a:r>
            <a:r>
              <a:rPr lang="en-US" dirty="0" err="1"/>
              <a:t>Ssempebwa</a:t>
            </a:r>
            <a:r>
              <a:rPr lang="en-US" dirty="0"/>
              <a:t>, </a:t>
            </a:r>
            <a:r>
              <a:rPr lang="en-US" dirty="0" err="1"/>
              <a:t>Makerere</a:t>
            </a:r>
            <a:r>
              <a:rPr lang="en-US" dirty="0"/>
              <a:t> University, Uganda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err="1"/>
              <a:t>Dr</a:t>
            </a:r>
            <a:r>
              <a:rPr lang="en-US" dirty="0"/>
              <a:t> Ronald </a:t>
            </a:r>
            <a:r>
              <a:rPr lang="en-US" dirty="0" err="1"/>
              <a:t>Basaso</a:t>
            </a:r>
            <a:r>
              <a:rPr lang="en-US" dirty="0"/>
              <a:t>, </a:t>
            </a:r>
            <a:r>
              <a:rPr lang="en-US" dirty="0" err="1"/>
              <a:t>Makerere</a:t>
            </a:r>
            <a:r>
              <a:rPr lang="en-US" dirty="0"/>
              <a:t> University, Uganda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err="1"/>
              <a:t>Dr</a:t>
            </a:r>
            <a:r>
              <a:rPr lang="en-US" dirty="0"/>
              <a:t> Peter </a:t>
            </a:r>
            <a:r>
              <a:rPr lang="en-US" dirty="0" err="1"/>
              <a:t>Neema-Abooki</a:t>
            </a:r>
            <a:r>
              <a:rPr lang="en-US" dirty="0"/>
              <a:t>, </a:t>
            </a:r>
            <a:r>
              <a:rPr lang="en-US" dirty="0" err="1"/>
              <a:t>Makerere</a:t>
            </a:r>
            <a:r>
              <a:rPr lang="en-US" dirty="0"/>
              <a:t>, University, Uganda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Monash</a:t>
            </a:r>
            <a:r>
              <a:rPr lang="en-US" dirty="0"/>
              <a:t>, Newcastle and Griffith comprise the 3 Australian case studies selected, while the African case studies are </a:t>
            </a:r>
            <a:r>
              <a:rPr lang="en-US" dirty="0" err="1"/>
              <a:t>Makerere</a:t>
            </a:r>
            <a:r>
              <a:rPr lang="en-US" dirty="0"/>
              <a:t>, UCT and Pretoria.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7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 smtClean="0"/>
              <a:t>1. Mapping </a:t>
            </a:r>
            <a:r>
              <a:rPr lang="en-AU" sz="2400" b="1" dirty="0"/>
              <a:t>Australia Africa Partnerships in Higher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Work has commenced on the Australian and African case studies, largely via desk audits.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A challenge has been to stimulate initial conversations and contacts between the members of the African team, and to select one of the team to take responsibility for overall project management. </a:t>
            </a:r>
            <a:r>
              <a:rPr lang="en-AU" sz="2000" b="0" dirty="0" smtClean="0"/>
              <a:t>Significant communication has taken place between Sydney, UCT, </a:t>
            </a:r>
            <a:r>
              <a:rPr lang="en-AU" sz="2000" b="0" dirty="0" err="1" smtClean="0"/>
              <a:t>Kwazulu</a:t>
            </a:r>
            <a:r>
              <a:rPr lang="en-AU" sz="2000" b="0" dirty="0" smtClean="0"/>
              <a:t> Natal and Pretoria, and Gripper and </a:t>
            </a:r>
            <a:r>
              <a:rPr lang="en-AU" sz="2000" b="0" dirty="0" err="1" smtClean="0"/>
              <a:t>Tefera</a:t>
            </a:r>
            <a:r>
              <a:rPr lang="en-AU" sz="2000" b="0" dirty="0" smtClean="0"/>
              <a:t> are now in contact and collaborating. </a:t>
            </a:r>
            <a:endParaRPr lang="en-AU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The final workshop, planned for </a:t>
            </a:r>
            <a:r>
              <a:rPr lang="en-AU" sz="2000" b="0" dirty="0" err="1"/>
              <a:t>Makerere</a:t>
            </a:r>
            <a:r>
              <a:rPr lang="en-AU" sz="2000" b="0" dirty="0"/>
              <a:t> later in 2015 will include plans for publication, future collaboration, and sources of funding.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52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 smtClean="0">
                <a:solidFill>
                  <a:srgbClr val="000000"/>
                </a:solidFill>
              </a:rPr>
              <a:t>2. 21st </a:t>
            </a:r>
            <a:r>
              <a:rPr lang="en-AU" sz="2400" b="1" dirty="0">
                <a:solidFill>
                  <a:srgbClr val="000000"/>
                </a:solidFill>
              </a:rPr>
              <a:t>Century skills for education practitioners: rapid </a:t>
            </a:r>
            <a:r>
              <a:rPr lang="en-AU" sz="2400" b="1" dirty="0" err="1">
                <a:solidFill>
                  <a:srgbClr val="000000"/>
                </a:solidFill>
              </a:rPr>
              <a:t>elearning</a:t>
            </a:r>
            <a:r>
              <a:rPr lang="en-AU" sz="2400" b="1" dirty="0">
                <a:solidFill>
                  <a:srgbClr val="000000"/>
                </a:solidFill>
              </a:rPr>
              <a:t> tools to develop interactive learning materials</a:t>
            </a:r>
            <a:endParaRPr lang="en-AU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52094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Assoc </a:t>
            </a:r>
            <a:r>
              <a:rPr lang="en-AU" b="0" dirty="0" smtClean="0"/>
              <a:t>Prof Mohammad </a:t>
            </a:r>
            <a:r>
              <a:rPr lang="en-AU" b="0" dirty="0" err="1" smtClean="0"/>
              <a:t>Santally</a:t>
            </a:r>
            <a:r>
              <a:rPr lang="en-AU" b="0" dirty="0" smtClean="0"/>
              <a:t>- </a:t>
            </a:r>
            <a:r>
              <a:rPr lang="en-AU" b="0" dirty="0"/>
              <a:t>CI- University of Mauritius, Mauritius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Mrs Dorothy </a:t>
            </a:r>
            <a:r>
              <a:rPr lang="en-AU" b="0" dirty="0" err="1" smtClean="0"/>
              <a:t>Cooshna-Naik</a:t>
            </a:r>
            <a:r>
              <a:rPr lang="en-AU" b="0" dirty="0" smtClean="0"/>
              <a:t>- </a:t>
            </a:r>
            <a:r>
              <a:rPr lang="en-AU" b="0" dirty="0"/>
              <a:t>University of Mauritius, Mauritius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Mr </a:t>
            </a:r>
            <a:r>
              <a:rPr lang="en-AU" b="0" dirty="0" smtClean="0"/>
              <a:t>Kevin </a:t>
            </a:r>
            <a:r>
              <a:rPr lang="en-AU" b="0" dirty="0" err="1" smtClean="0"/>
              <a:t>Sungkur</a:t>
            </a:r>
            <a:r>
              <a:rPr lang="en-AU" b="0" dirty="0" smtClean="0"/>
              <a:t>- </a:t>
            </a:r>
            <a:r>
              <a:rPr lang="en-AU" b="0" dirty="0"/>
              <a:t>University of Mauritius, Mauritius.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Ms </a:t>
            </a:r>
            <a:r>
              <a:rPr lang="en-AU" b="0" dirty="0" err="1" smtClean="0"/>
              <a:t>Yousra-Rajabalee</a:t>
            </a:r>
            <a:r>
              <a:rPr lang="en-AU" b="0" dirty="0" smtClean="0"/>
              <a:t>- </a:t>
            </a:r>
            <a:r>
              <a:rPr lang="en-AU" b="0" dirty="0"/>
              <a:t>University of Mauritius, Mauritius.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Prof Moses </a:t>
            </a:r>
            <a:r>
              <a:rPr lang="en-AU" b="0" dirty="0" err="1" smtClean="0"/>
              <a:t>Mokooma</a:t>
            </a:r>
            <a:r>
              <a:rPr lang="en-AU" b="0" dirty="0" smtClean="0"/>
              <a:t>- </a:t>
            </a:r>
            <a:r>
              <a:rPr lang="en-AU" b="0" dirty="0" err="1"/>
              <a:t>Makerere</a:t>
            </a:r>
            <a:r>
              <a:rPr lang="en-AU" b="0" dirty="0"/>
              <a:t> University, Uganda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A/Prof Vanessa Chang</a:t>
            </a:r>
            <a:r>
              <a:rPr lang="en-AU" b="0" dirty="0"/>
              <a:t>, Curtin University, Australia.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58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 smtClean="0"/>
              <a:t>2. 21st </a:t>
            </a:r>
            <a:r>
              <a:rPr lang="en-AU" sz="2400" b="1" dirty="0"/>
              <a:t>Century skills for education practitioners: rapid </a:t>
            </a:r>
            <a:r>
              <a:rPr lang="en-AU" sz="2400" b="1" dirty="0" err="1"/>
              <a:t>elearning</a:t>
            </a:r>
            <a:r>
              <a:rPr lang="en-AU" sz="2400" b="1" dirty="0"/>
              <a:t> tools to develop interactive learning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520940" cy="357984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Email communication with partners</a:t>
            </a:r>
            <a:endParaRPr lang="en-AU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B</a:t>
            </a:r>
            <a:r>
              <a:rPr lang="en-AU" sz="2000" b="0" dirty="0" smtClean="0"/>
              <a:t>rainstormed locally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tentative plan of work has already been elaborated</a:t>
            </a:r>
            <a:r>
              <a:rPr lang="en-US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 Plan was to be shared with </a:t>
            </a:r>
            <a:r>
              <a:rPr lang="en-US" sz="2000" b="0" dirty="0"/>
              <a:t>the collaborators </a:t>
            </a:r>
            <a:r>
              <a:rPr lang="en-US" sz="2000" b="0" dirty="0" smtClean="0"/>
              <a:t>on1st May </a:t>
            </a:r>
            <a:r>
              <a:rPr lang="en-US" sz="2000" b="0" dirty="0"/>
              <a:t>(project official kickoff) and </a:t>
            </a:r>
            <a:r>
              <a:rPr lang="en-US" sz="2000" b="0" dirty="0" smtClean="0"/>
              <a:t>a </a:t>
            </a:r>
            <a:r>
              <a:rPr lang="en-US" sz="2000" b="0" dirty="0"/>
              <a:t>skype meeting to discuss same.</a:t>
            </a:r>
            <a:endParaRPr lang="en-AU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T</a:t>
            </a:r>
            <a:r>
              <a:rPr lang="en-AU" sz="2000" b="0" dirty="0" smtClean="0"/>
              <a:t>he </a:t>
            </a:r>
            <a:r>
              <a:rPr lang="en-AU" sz="2000" b="0" dirty="0"/>
              <a:t>next phase would be to publish a book on the rapid </a:t>
            </a:r>
            <a:r>
              <a:rPr lang="en-AU" sz="2000" b="0" dirty="0" err="1"/>
              <a:t>elearning</a:t>
            </a:r>
            <a:r>
              <a:rPr lang="en-AU" sz="2000" b="0" dirty="0"/>
              <a:t> methodology, and to explore the possibility of using augmented reality as educational aids for illustration on the </a:t>
            </a:r>
            <a:r>
              <a:rPr lang="en-AU" sz="2000" b="0" dirty="0" smtClean="0"/>
              <a:t>book.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This </a:t>
            </a:r>
            <a:r>
              <a:rPr lang="en-AU" sz="2000" b="0" dirty="0"/>
              <a:t>will require further funding and research</a:t>
            </a:r>
            <a:r>
              <a:rPr lang="en-AU" sz="2000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 smtClean="0"/>
              <a:t>Key challenge- communication with AAUN secretariat</a:t>
            </a:r>
            <a:endParaRPr lang="en-AU" sz="2000" b="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756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3. </a:t>
            </a:r>
            <a:r>
              <a:rPr lang="en-AU" sz="2400" b="1" dirty="0"/>
              <a:t>Developing and retaining the next generation of academics and researchers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Assoc </a:t>
            </a:r>
            <a:r>
              <a:rPr lang="en-AU" b="0" dirty="0"/>
              <a:t>Prof </a:t>
            </a:r>
            <a:r>
              <a:rPr lang="en-AU" b="0" dirty="0" err="1"/>
              <a:t>Mbulungeni</a:t>
            </a:r>
            <a:r>
              <a:rPr lang="en-AU" b="0" dirty="0"/>
              <a:t> </a:t>
            </a:r>
            <a:r>
              <a:rPr lang="en-AU" b="0" dirty="0" err="1"/>
              <a:t>Madiba</a:t>
            </a:r>
            <a:r>
              <a:rPr lang="en-AU" b="0" dirty="0"/>
              <a:t>- CI   University of Cape Town, SA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Dr </a:t>
            </a:r>
            <a:r>
              <a:rPr lang="en-AU" b="0" dirty="0" err="1"/>
              <a:t>Jasmina</a:t>
            </a:r>
            <a:r>
              <a:rPr lang="en-AU" b="0" dirty="0"/>
              <a:t> </a:t>
            </a:r>
            <a:r>
              <a:rPr lang="en-AU" b="0" dirty="0" err="1"/>
              <a:t>Jauferally-Fakim</a:t>
            </a:r>
            <a:r>
              <a:rPr lang="en-AU" b="0" dirty="0"/>
              <a:t>- University of Mauritius, Mauritius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Prof Chaya Herman- </a:t>
            </a:r>
            <a:r>
              <a:rPr lang="en-AU" b="0" dirty="0"/>
              <a:t>University of Pretoria, 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 smtClean="0"/>
              <a:t>Prof Felix </a:t>
            </a:r>
            <a:r>
              <a:rPr lang="en-AU" b="0" dirty="0" err="1"/>
              <a:t>Mavondo</a:t>
            </a:r>
            <a:r>
              <a:rPr lang="en-AU" b="0" dirty="0"/>
              <a:t>- Monash University, Australia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Dr </a:t>
            </a:r>
            <a:r>
              <a:rPr lang="en-AU" b="0" dirty="0" smtClean="0"/>
              <a:t>George Odhiambo</a:t>
            </a:r>
            <a:r>
              <a:rPr lang="en-AU" b="0" dirty="0"/>
              <a:t>, University of Sydney, Australia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Dr </a:t>
            </a:r>
            <a:r>
              <a:rPr lang="en-AU" b="0" dirty="0" smtClean="0"/>
              <a:t>Lorraine Towers</a:t>
            </a:r>
            <a:r>
              <a:rPr lang="en-AU" b="0" dirty="0"/>
              <a:t>, University of Sydney, Australia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Dr </a:t>
            </a:r>
            <a:r>
              <a:rPr lang="en-AU" b="0" dirty="0" err="1" smtClean="0"/>
              <a:t>Mignonne</a:t>
            </a:r>
            <a:r>
              <a:rPr lang="en-AU" b="0" dirty="0" smtClean="0"/>
              <a:t> </a:t>
            </a:r>
            <a:r>
              <a:rPr lang="en-AU" b="0" dirty="0" err="1" smtClean="0"/>
              <a:t>Breier</a:t>
            </a:r>
            <a:r>
              <a:rPr lang="en-AU" b="0" dirty="0"/>
              <a:t>, University of Cape Town, SA.</a:t>
            </a:r>
          </a:p>
          <a:p>
            <a:endParaRPr lang="en-AU" dirty="0"/>
          </a:p>
          <a:p>
            <a:r>
              <a:rPr lang="en-AU" b="0" dirty="0" smtClean="0"/>
              <a:t>First </a:t>
            </a:r>
            <a:r>
              <a:rPr lang="en-AU" b="0" dirty="0"/>
              <a:t>(</a:t>
            </a:r>
            <a:r>
              <a:rPr lang="en-AU" b="0" dirty="0" smtClean="0"/>
              <a:t>Planning) meeting </a:t>
            </a:r>
            <a:r>
              <a:rPr lang="en-AU" b="0" dirty="0"/>
              <a:t>scheduled for May12th.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9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b="1" dirty="0" smtClean="0"/>
              <a:t>4. Master </a:t>
            </a:r>
            <a:r>
              <a:rPr lang="en-AU" sz="2400" b="1" dirty="0"/>
              <a:t>of Biosafety Joint Development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A/Prof Andrew </a:t>
            </a:r>
            <a:r>
              <a:rPr lang="en-AU" sz="2000" b="0" dirty="0" err="1"/>
              <a:t>Drinnan</a:t>
            </a:r>
            <a:r>
              <a:rPr lang="en-AU" sz="2000" b="0" dirty="0"/>
              <a:t>- University of Melbourne, Australia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Prof </a:t>
            </a:r>
            <a:r>
              <a:rPr lang="en-AU" sz="2000" b="0" dirty="0" err="1"/>
              <a:t>Kwabena</a:t>
            </a:r>
            <a:r>
              <a:rPr lang="en-AU" sz="2000" b="0" dirty="0"/>
              <a:t> </a:t>
            </a:r>
            <a:r>
              <a:rPr lang="en-AU" sz="2000" b="0" dirty="0" err="1"/>
              <a:t>Bosompem</a:t>
            </a:r>
            <a:r>
              <a:rPr lang="en-AU" sz="2000" b="0" dirty="0"/>
              <a:t>-  University of Ghana, Ghana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000" b="0" dirty="0"/>
              <a:t>Prof John </a:t>
            </a:r>
            <a:r>
              <a:rPr lang="en-AU" sz="2000" b="0" dirty="0" err="1"/>
              <a:t>Kimenju</a:t>
            </a:r>
            <a:r>
              <a:rPr lang="en-AU" sz="2000" b="0" dirty="0"/>
              <a:t>- University of Nairobi, Kenya.</a:t>
            </a:r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1268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4. Master of Biosafety Joint Development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Progress </a:t>
            </a:r>
            <a:r>
              <a:rPr lang="en-US" sz="2000" b="0" dirty="0"/>
              <a:t>to date has involved the preliminary planning and development of a basic curriculum plan for the </a:t>
            </a:r>
            <a:r>
              <a:rPr lang="en-US" sz="2000" b="0" dirty="0" err="1"/>
              <a:t>M.Biosafety</a:t>
            </a:r>
            <a:r>
              <a:rPr lang="en-US" sz="2000" b="0" dirty="0"/>
              <a:t>, and establishing the expectations of how it might be delivered in Africa and supported from </a:t>
            </a:r>
            <a:r>
              <a:rPr lang="en-US" sz="2000" b="0" dirty="0" smtClean="0"/>
              <a:t>Australia.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</a:t>
            </a:r>
            <a:r>
              <a:rPr lang="en-US" sz="2000" b="0" dirty="0" smtClean="0"/>
              <a:t>urrently </a:t>
            </a:r>
            <a:r>
              <a:rPr lang="en-US" sz="2000" b="0" dirty="0"/>
              <a:t>planning a visit of </a:t>
            </a:r>
            <a:r>
              <a:rPr lang="en-US" sz="2000" b="0" dirty="0" err="1"/>
              <a:t>Drinnan</a:t>
            </a:r>
            <a:r>
              <a:rPr lang="en-US" sz="2000" b="0" dirty="0"/>
              <a:t> and </a:t>
            </a:r>
            <a:r>
              <a:rPr lang="en-US" sz="2000" b="0" dirty="0" err="1"/>
              <a:t>Keese</a:t>
            </a:r>
            <a:r>
              <a:rPr lang="en-US" sz="2000" b="0" dirty="0"/>
              <a:t> to Accra and Nairobi in the week of 14-21 June. This will be followed up by visit of Africans to Melbourne later in year.</a:t>
            </a: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1553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15" y="332656"/>
            <a:ext cx="7520940" cy="548640"/>
          </a:xfrm>
        </p:spPr>
        <p:txBody>
          <a:bodyPr/>
          <a:lstStyle/>
          <a:p>
            <a:r>
              <a:rPr lang="en-US" sz="2400" b="1" dirty="0"/>
              <a:t>4. Master of Biosafety Joint Development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</a:t>
            </a:r>
            <a:r>
              <a:rPr lang="en-US" dirty="0" smtClean="0"/>
              <a:t>insurmountable challenges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Initial Skype </a:t>
            </a:r>
            <a:r>
              <a:rPr lang="en-US" sz="2000" b="0" dirty="0"/>
              <a:t>conference </a:t>
            </a:r>
            <a:r>
              <a:rPr lang="en-US" sz="2000" b="0" dirty="0" smtClean="0"/>
              <a:t>call network </a:t>
            </a:r>
            <a:r>
              <a:rPr lang="en-US" sz="2000" b="0" dirty="0"/>
              <a:t>connections in Africa led to failure; T</a:t>
            </a:r>
            <a:r>
              <a:rPr lang="en-US" sz="2000" b="0" dirty="0" smtClean="0"/>
              <a:t>eleconference </a:t>
            </a:r>
            <a:r>
              <a:rPr lang="en-US" sz="2000" b="0" dirty="0"/>
              <a:t>call at a later </a:t>
            </a:r>
            <a:r>
              <a:rPr lang="en-US" sz="2000" b="0" dirty="0" smtClean="0"/>
              <a:t>date</a:t>
            </a:r>
            <a:r>
              <a:rPr lang="en-US" sz="2000" b="0" dirty="0"/>
              <a:t> </a:t>
            </a:r>
            <a:r>
              <a:rPr lang="en-US" sz="2000" b="0" dirty="0" smtClean="0"/>
              <a:t>(between participants from Melbourne, Canberra, Kenya, Ghana, South Africa, and Italy) was successful,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N</a:t>
            </a:r>
            <a:r>
              <a:rPr lang="en-US" sz="2000" b="0" dirty="0" smtClean="0"/>
              <a:t>ext step is to expand the curriculum into a series of more detailed subject syllabi to determine what the teaching capabilities are, and what resources need to be developed to support the curriculum.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The planned visit to Africa in July will be the first opportunity for all of the participants to meet face-to-face.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30332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7010</TotalTime>
  <Words>717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Thematic Lead update Education AAUN PrDF projects</vt:lpstr>
      <vt:lpstr>1. Mapping Australia Africa Partnerships in Higher Education</vt:lpstr>
      <vt:lpstr>1. Mapping Australia Africa Partnerships in Higher Education</vt:lpstr>
      <vt:lpstr>2. 21st Century skills for education practitioners: rapid elearning tools to develop interactive learning materials</vt:lpstr>
      <vt:lpstr>2. 21st Century skills for education practitioners: rapid elearning tools to develop interactive learning materials</vt:lpstr>
      <vt:lpstr>3. Developing and retaining the next generation of academics and researchers </vt:lpstr>
      <vt:lpstr>4. Master of Biosafety Joint Development Project</vt:lpstr>
      <vt:lpstr>4. Master of Biosafety Joint Development Project</vt:lpstr>
      <vt:lpstr>4. Master of Biosafety Joint Development Project</vt:lpstr>
      <vt:lpstr>PowerPoint Presentation</vt:lpstr>
    </vt:vector>
  </TitlesOfParts>
  <Company>University of Pretoria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Development Proposal and Work Plan</dc:title>
  <dc:creator>Jennifer McKellar</dc:creator>
  <cp:lastModifiedBy>George Odhiambo</cp:lastModifiedBy>
  <cp:revision>55</cp:revision>
  <dcterms:created xsi:type="dcterms:W3CDTF">2014-07-29T10:18:33Z</dcterms:created>
  <dcterms:modified xsi:type="dcterms:W3CDTF">2015-05-10T16:34:29Z</dcterms:modified>
</cp:coreProperties>
</file>