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5"/>
  </p:notesMasterIdLst>
  <p:sldIdLst>
    <p:sldId id="256" r:id="rId3"/>
    <p:sldId id="262" r:id="rId4"/>
    <p:sldId id="263" r:id="rId5"/>
    <p:sldId id="258" r:id="rId6"/>
    <p:sldId id="269" r:id="rId7"/>
    <p:sldId id="259" r:id="rId8"/>
    <p:sldId id="264" r:id="rId9"/>
    <p:sldId id="265" r:id="rId10"/>
    <p:sldId id="266" r:id="rId11"/>
    <p:sldId id="267" r:id="rId12"/>
    <p:sldId id="268" r:id="rId13"/>
    <p:sldId id="282" r:id="rId14"/>
    <p:sldId id="270" r:id="rId15"/>
    <p:sldId id="271" r:id="rId16"/>
    <p:sldId id="281" r:id="rId17"/>
    <p:sldId id="273" r:id="rId18"/>
    <p:sldId id="274" r:id="rId19"/>
    <p:sldId id="275" r:id="rId20"/>
    <p:sldId id="277" r:id="rId21"/>
    <p:sldId id="278" r:id="rId22"/>
    <p:sldId id="280" r:id="rId23"/>
    <p:sldId id="27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86" d="100"/>
          <a:sy n="86" d="100"/>
        </p:scale>
        <p:origin x="138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76BB3D-A818-45BC-AF05-32E1698EB05B}" type="datetimeFigureOut">
              <a:rPr lang="en-ZA" smtClean="0"/>
              <a:t>2016/09/05</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4A0761-0AF3-45DE-93C5-D4436F93373A}" type="slidenum">
              <a:rPr lang="en-ZA" smtClean="0"/>
              <a:t>‹#›</a:t>
            </a:fld>
            <a:endParaRPr lang="en-ZA"/>
          </a:p>
        </p:txBody>
      </p:sp>
    </p:spTree>
    <p:extLst>
      <p:ext uri="{BB962C8B-B14F-4D97-AF65-F5344CB8AC3E}">
        <p14:creationId xmlns:p14="http://schemas.microsoft.com/office/powerpoint/2010/main" val="2782094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18968F6-E055-432B-BEDB-0BEE8CD032E5}" type="slidenum">
              <a:rPr kumimoji="0" lang="en-US" sz="1800" b="0" i="0" u="none" strike="noStrike" kern="0" cap="none" spc="0" normalizeH="0" baseline="0" noProof="0" smtClean="0">
                <a:ln>
                  <a:noFill/>
                </a:ln>
                <a:solidFill>
                  <a:sysClr val="windowText" lastClr="000000"/>
                </a:solidFill>
                <a:effectLst/>
                <a:uLnTx/>
                <a:uFillTx/>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a:ln>
                <a:noFill/>
              </a:ln>
              <a:solidFill>
                <a:sysClr val="windowText" lastClr="000000"/>
              </a:solidFill>
              <a:effectLst/>
              <a:uLnTx/>
              <a:uFillTx/>
              <a:cs typeface="Arial" pitchFamily="34" charset="0"/>
            </a:endParaRPr>
          </a:p>
        </p:txBody>
      </p:sp>
      <p:sp>
        <p:nvSpPr>
          <p:cNvPr id="264195" name="Rectangle 2"/>
          <p:cNvSpPr>
            <a:spLocks noGrp="1" noRot="1" noChangeAspect="1" noChangeArrowheads="1" noTextEdit="1"/>
          </p:cNvSpPr>
          <p:nvPr>
            <p:ph type="sldImg"/>
          </p:nvPr>
        </p:nvSpPr>
        <p:spPr>
          <a:xfrm>
            <a:off x="1143000" y="684213"/>
            <a:ext cx="4575175" cy="3432175"/>
          </a:xfrm>
          <a:ln/>
        </p:spPr>
      </p:sp>
      <p:sp>
        <p:nvSpPr>
          <p:cNvPr id="264196" name="Rectangle 3"/>
          <p:cNvSpPr>
            <a:spLocks noGrp="1" noChangeArrowheads="1"/>
          </p:cNvSpPr>
          <p:nvPr>
            <p:ph type="body" idx="1"/>
          </p:nvPr>
        </p:nvSpPr>
        <p:spPr>
          <a:xfrm>
            <a:off x="686100" y="4342191"/>
            <a:ext cx="5485804" cy="4116917"/>
          </a:xfrm>
          <a:noFill/>
          <a:ln/>
        </p:spPr>
        <p:txBody>
          <a:bodyPr/>
          <a:lstStyle/>
          <a:p>
            <a:pPr eaLnBrk="1" hangingPunct="1">
              <a:buFont typeface="Symbol" pitchFamily="18" charset="2"/>
              <a:buNone/>
            </a:pPr>
            <a:r>
              <a:rPr lang="en-US">
                <a:solidFill>
                  <a:srgbClr val="990099"/>
                </a:solidFill>
                <a:cs typeface="Arial" pitchFamily="34" charset="0"/>
              </a:rPr>
              <a:t>FOR PRESENTATION ONLY</a:t>
            </a:r>
            <a:endParaRPr lang="en-US">
              <a:cs typeface="Arial" pitchFamily="34" charset="0"/>
            </a:endParaRPr>
          </a:p>
          <a:p>
            <a:pPr eaLnBrk="1" hangingPunct="1">
              <a:buFont typeface="Symbol" pitchFamily="18" charset="2"/>
              <a:buNone/>
            </a:pPr>
            <a:r>
              <a:rPr lang="en-US">
                <a:cs typeface="Arial" pitchFamily="34" charset="0"/>
              </a:rPr>
              <a:t>Ask the audience:</a:t>
            </a:r>
          </a:p>
          <a:p>
            <a:pPr eaLnBrk="1" hangingPunct="1"/>
            <a:r>
              <a:rPr lang="en-US">
                <a:cs typeface="Arial" pitchFamily="34" charset="0"/>
              </a:rPr>
              <a:t>Do you agree this is the beginning of a story?</a:t>
            </a:r>
          </a:p>
          <a:p>
            <a:pPr eaLnBrk="1" hangingPunct="1"/>
            <a:r>
              <a:rPr lang="en-US">
                <a:cs typeface="Arial" pitchFamily="34" charset="0"/>
              </a:rPr>
              <a:t>What features are you using to make this judgment?</a:t>
            </a:r>
          </a:p>
          <a:p>
            <a:pPr eaLnBrk="1" hangingPunct="1">
              <a:buFont typeface="Symbol" pitchFamily="18" charset="2"/>
              <a:buNone/>
            </a:pPr>
            <a:endParaRPr lang="en-US">
              <a:cs typeface="Arial" pitchFamily="34" charset="0"/>
            </a:endParaRPr>
          </a:p>
        </p:txBody>
      </p:sp>
    </p:spTree>
    <p:extLst>
      <p:ext uri="{BB962C8B-B14F-4D97-AF65-F5344CB8AC3E}">
        <p14:creationId xmlns:p14="http://schemas.microsoft.com/office/powerpoint/2010/main" val="137008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E1E43E2-BFFF-49A4-9EE7-83A1CB8973F5}" type="slidenum">
              <a:rPr kumimoji="0" lang="en-US" sz="1800" b="0" i="0" u="none" strike="noStrike" kern="0" cap="none" spc="0" normalizeH="0" baseline="0" noProof="0" smtClean="0">
                <a:ln>
                  <a:noFill/>
                </a:ln>
                <a:solidFill>
                  <a:sysClr val="windowText" lastClr="000000"/>
                </a:solidFill>
                <a:effectLst/>
                <a:uLnTx/>
                <a:uFillTx/>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sysClr val="windowText" lastClr="000000"/>
              </a:solidFill>
              <a:effectLst/>
              <a:uLnTx/>
              <a:uFillTx/>
              <a:cs typeface="Arial" pitchFamily="34" charset="0"/>
            </a:endParaRPr>
          </a:p>
        </p:txBody>
      </p:sp>
      <p:sp>
        <p:nvSpPr>
          <p:cNvPr id="263171" name="Rectangle 2"/>
          <p:cNvSpPr>
            <a:spLocks noGrp="1" noRot="1" noChangeAspect="1" noChangeArrowheads="1" noTextEdit="1"/>
          </p:cNvSpPr>
          <p:nvPr>
            <p:ph type="sldImg"/>
          </p:nvPr>
        </p:nvSpPr>
        <p:spPr>
          <a:xfrm>
            <a:off x="1143000" y="684213"/>
            <a:ext cx="4575175" cy="3432175"/>
          </a:xfrm>
          <a:ln/>
        </p:spPr>
      </p:sp>
      <p:sp>
        <p:nvSpPr>
          <p:cNvPr id="263172" name="Rectangle 3"/>
          <p:cNvSpPr>
            <a:spLocks noGrp="1" noChangeArrowheads="1"/>
          </p:cNvSpPr>
          <p:nvPr>
            <p:ph type="body" idx="1"/>
          </p:nvPr>
        </p:nvSpPr>
        <p:spPr>
          <a:xfrm>
            <a:off x="686099" y="4342191"/>
            <a:ext cx="5854899" cy="4116917"/>
          </a:xfrm>
          <a:noFill/>
          <a:ln/>
        </p:spPr>
        <p:txBody>
          <a:bodyPr>
            <a:normAutofit lnSpcReduction="10000"/>
          </a:bodyPr>
          <a:lstStyle/>
          <a:p>
            <a:pPr eaLnBrk="1" hangingPunct="1">
              <a:buFont typeface="Symbol" pitchFamily="18" charset="2"/>
              <a:buNone/>
            </a:pPr>
            <a:r>
              <a:rPr lang="en-US" dirty="0">
                <a:solidFill>
                  <a:srgbClr val="990099"/>
                </a:solidFill>
                <a:cs typeface="Arial" pitchFamily="34" charset="0"/>
              </a:rPr>
              <a:t>FOR PRESENTATION ONLY</a:t>
            </a:r>
          </a:p>
          <a:p>
            <a:pPr eaLnBrk="1" hangingPunct="1">
              <a:buFont typeface="Symbol" pitchFamily="18" charset="2"/>
              <a:buNone/>
            </a:pPr>
            <a:r>
              <a:rPr lang="en-US" dirty="0">
                <a:cs typeface="Arial" pitchFamily="34" charset="0"/>
              </a:rPr>
              <a:t>CLICK: Table appears</a:t>
            </a:r>
          </a:p>
          <a:p>
            <a:pPr eaLnBrk="1" hangingPunct="1">
              <a:buFont typeface="Symbol" pitchFamily="18" charset="2"/>
              <a:buNone/>
            </a:pPr>
            <a:endParaRPr lang="en-US" dirty="0">
              <a:cs typeface="Arial" pitchFamily="34" charset="0"/>
            </a:endParaRPr>
          </a:p>
          <a:p>
            <a:pPr eaLnBrk="1" hangingPunct="1">
              <a:buFont typeface="Symbol" pitchFamily="18" charset="2"/>
              <a:buNone/>
            </a:pPr>
            <a:r>
              <a:rPr lang="en-US" dirty="0">
                <a:cs typeface="Arial" pitchFamily="34" charset="0"/>
              </a:rPr>
              <a:t>What do you think when you look at this chart? Do you simply digest the data? Or are you already looking for relationships, and ascribing meaning to those relationships? Are you looking for the “takeaway”? Are you not already relating this to a story you think you’ve heard before? Are you already telling the story in your head?</a:t>
            </a:r>
          </a:p>
          <a:p>
            <a:pPr eaLnBrk="1" hangingPunct="1">
              <a:buFont typeface="Symbol" pitchFamily="18" charset="2"/>
              <a:buNone/>
            </a:pPr>
            <a:endParaRPr lang="en-US" dirty="0">
              <a:cs typeface="Arial" pitchFamily="34" charset="0"/>
            </a:endParaRPr>
          </a:p>
          <a:p>
            <a:pPr eaLnBrk="1" hangingPunct="1">
              <a:buFont typeface="Symbol" pitchFamily="18" charset="2"/>
              <a:buNone/>
            </a:pPr>
            <a:r>
              <a:rPr lang="en-US" dirty="0">
                <a:cs typeface="Arial" pitchFamily="34" charset="0"/>
              </a:rPr>
              <a:t>Is this a narrative?</a:t>
            </a:r>
          </a:p>
          <a:p>
            <a:pPr eaLnBrk="1" hangingPunct="1"/>
            <a:r>
              <a:rPr lang="en-US" dirty="0">
                <a:cs typeface="Arial" pitchFamily="34" charset="0"/>
              </a:rPr>
              <a:t>Why or why not?</a:t>
            </a:r>
          </a:p>
          <a:p>
            <a:pPr eaLnBrk="1" hangingPunct="1">
              <a:buFont typeface="Symbol" pitchFamily="18" charset="2"/>
              <a:buNone/>
            </a:pPr>
            <a:endParaRPr lang="en-US" dirty="0">
              <a:cs typeface="Arial" pitchFamily="34" charset="0"/>
            </a:endParaRPr>
          </a:p>
          <a:p>
            <a:pPr eaLnBrk="1" hangingPunct="1">
              <a:buFont typeface="Symbol" pitchFamily="18" charset="2"/>
              <a:buNone/>
            </a:pPr>
            <a:r>
              <a:rPr lang="en-US" dirty="0">
                <a:cs typeface="Arial" pitchFamily="34" charset="0"/>
              </a:rPr>
              <a:t>Not all written or oral communications are stories.  Stories require specific features:</a:t>
            </a:r>
          </a:p>
          <a:p>
            <a:pPr eaLnBrk="1" hangingPunct="1"/>
            <a:r>
              <a:rPr lang="en-US" dirty="0">
                <a:cs typeface="Arial" pitchFamily="34" charset="0"/>
              </a:rPr>
              <a:t>A world</a:t>
            </a:r>
          </a:p>
          <a:p>
            <a:pPr eaLnBrk="1" hangingPunct="1"/>
            <a:r>
              <a:rPr lang="en-US" dirty="0">
                <a:cs typeface="Arial" pitchFamily="34" charset="0"/>
              </a:rPr>
              <a:t>A character</a:t>
            </a:r>
          </a:p>
          <a:p>
            <a:pPr eaLnBrk="1" hangingPunct="1"/>
            <a:r>
              <a:rPr lang="en-US" dirty="0">
                <a:cs typeface="Arial" pitchFamily="34" charset="0"/>
              </a:rPr>
              <a:t>Tension</a:t>
            </a:r>
          </a:p>
          <a:p>
            <a:pPr eaLnBrk="1" hangingPunct="1"/>
            <a:r>
              <a:rPr lang="en-US" dirty="0">
                <a:cs typeface="Arial" pitchFamily="34" charset="0"/>
              </a:rPr>
              <a:t>Action</a:t>
            </a:r>
          </a:p>
          <a:p>
            <a:pPr eaLnBrk="1" hangingPunct="1"/>
            <a:r>
              <a:rPr lang="en-US" dirty="0">
                <a:cs typeface="Arial" pitchFamily="34" charset="0"/>
              </a:rPr>
              <a:t>Resolution</a:t>
            </a:r>
          </a:p>
          <a:p>
            <a:pPr eaLnBrk="1" hangingPunct="1"/>
            <a:endParaRPr lang="en-US" dirty="0">
              <a:cs typeface="Arial" pitchFamily="34" charset="0"/>
            </a:endParaRPr>
          </a:p>
          <a:p>
            <a:pPr eaLnBrk="1" hangingPunct="1"/>
            <a:r>
              <a:rPr lang="en-US" dirty="0">
                <a:cs typeface="Arial" pitchFamily="34" charset="0"/>
              </a:rPr>
              <a:t>More generally:</a:t>
            </a:r>
          </a:p>
          <a:p>
            <a:pPr eaLnBrk="1" hangingPunct="1"/>
            <a:r>
              <a:rPr lang="en-US" dirty="0">
                <a:cs typeface="Arial" pitchFamily="34" charset="0"/>
              </a:rPr>
              <a:t>Stories are linear</a:t>
            </a:r>
          </a:p>
          <a:p>
            <a:pPr eaLnBrk="1" hangingPunct="1"/>
            <a:r>
              <a:rPr lang="en-US" dirty="0">
                <a:cs typeface="Arial" pitchFamily="34" charset="0"/>
              </a:rPr>
              <a:t>Stories make relationships explicit (e.g., cause-effect)</a:t>
            </a:r>
          </a:p>
          <a:p>
            <a:pPr eaLnBrk="1" hangingPunct="1"/>
            <a:r>
              <a:rPr lang="en-US" dirty="0">
                <a:cs typeface="Arial" pitchFamily="34" charset="0"/>
              </a:rPr>
              <a:t>Stories link ideas to emotions</a:t>
            </a:r>
          </a:p>
          <a:p>
            <a:pPr eaLnBrk="1" hangingPunct="1"/>
            <a:r>
              <a:rPr lang="en-US" dirty="0">
                <a:solidFill>
                  <a:schemeClr val="accent1"/>
                </a:solidFill>
                <a:cs typeface="Arial" pitchFamily="34" charset="0"/>
              </a:rPr>
              <a:t>Stories deal with context much more explicitly than pure data: time and place matter</a:t>
            </a:r>
            <a:endParaRPr lang="en-US" dirty="0">
              <a:cs typeface="Arial" pitchFamily="34" charset="0"/>
            </a:endParaRPr>
          </a:p>
        </p:txBody>
      </p:sp>
    </p:spTree>
    <p:extLst>
      <p:ext uri="{BB962C8B-B14F-4D97-AF65-F5344CB8AC3E}">
        <p14:creationId xmlns:p14="http://schemas.microsoft.com/office/powerpoint/2010/main" val="1480138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28664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11C4BC-1C25-47C0-B96F-88F393F8D1D0}" type="slidenum">
              <a:rPr lang="en-GB"/>
              <a:pPr/>
              <a:t>22</a:t>
            </a:fld>
            <a:endParaRPr lang="en-GB"/>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33343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DE674E-E2FD-4125-8817-DB5EE931503A}" type="datetimeFigureOut">
              <a:rPr lang="en-ZA" smtClean="0"/>
              <a:t>2016/09/05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C8DCEC6-79D6-42F2-B068-ADC216D5BAC5}" type="slidenum">
              <a:rPr lang="en-ZA" smtClean="0"/>
              <a:t>‹#›</a:t>
            </a:fld>
            <a:endParaRPr lang="en-ZA"/>
          </a:p>
        </p:txBody>
      </p:sp>
    </p:spTree>
    <p:extLst>
      <p:ext uri="{BB962C8B-B14F-4D97-AF65-F5344CB8AC3E}">
        <p14:creationId xmlns:p14="http://schemas.microsoft.com/office/powerpoint/2010/main" val="121629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DE674E-E2FD-4125-8817-DB5EE931503A}" type="datetimeFigureOut">
              <a:rPr lang="en-ZA" smtClean="0"/>
              <a:t>2016/09/05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C8DCEC6-79D6-42F2-B068-ADC216D5BAC5}" type="slidenum">
              <a:rPr lang="en-ZA" smtClean="0"/>
              <a:t>‹#›</a:t>
            </a:fld>
            <a:endParaRPr lang="en-ZA"/>
          </a:p>
        </p:txBody>
      </p:sp>
    </p:spTree>
    <p:extLst>
      <p:ext uri="{BB962C8B-B14F-4D97-AF65-F5344CB8AC3E}">
        <p14:creationId xmlns:p14="http://schemas.microsoft.com/office/powerpoint/2010/main" val="310280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DE674E-E2FD-4125-8817-DB5EE931503A}" type="datetimeFigureOut">
              <a:rPr lang="en-ZA" smtClean="0"/>
              <a:t>2016/09/05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C8DCEC6-79D6-42F2-B068-ADC216D5BAC5}" type="slidenum">
              <a:rPr lang="en-ZA" smtClean="0"/>
              <a:t>‹#›</a:t>
            </a:fld>
            <a:endParaRPr lang="en-ZA"/>
          </a:p>
        </p:txBody>
      </p:sp>
    </p:spTree>
    <p:extLst>
      <p:ext uri="{BB962C8B-B14F-4D97-AF65-F5344CB8AC3E}">
        <p14:creationId xmlns:p14="http://schemas.microsoft.com/office/powerpoint/2010/main" val="3066669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25606F9-C7BB-4A0C-B83B-08B601BABA93}" type="datetimeFigureOut">
              <a:rPr lang="en-US" smtClean="0"/>
              <a:t>9/5/2016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69C62-828E-4651-B951-5AB4840011B5}" type="slidenum">
              <a:rPr lang="en-US" smtClean="0"/>
              <a:t>‹#›</a:t>
            </a:fld>
            <a:endParaRPr lang="en-US"/>
          </a:p>
        </p:txBody>
      </p:sp>
    </p:spTree>
    <p:extLst>
      <p:ext uri="{BB962C8B-B14F-4D97-AF65-F5344CB8AC3E}">
        <p14:creationId xmlns:p14="http://schemas.microsoft.com/office/powerpoint/2010/main" val="3955896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5606F9-C7BB-4A0C-B83B-08B601BABA93}" type="datetimeFigureOut">
              <a:rPr lang="en-US" smtClean="0"/>
              <a:t>9/5/2016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69C62-828E-4651-B951-5AB4840011B5}" type="slidenum">
              <a:rPr lang="en-US" smtClean="0"/>
              <a:t>‹#›</a:t>
            </a:fld>
            <a:endParaRPr lang="en-US"/>
          </a:p>
        </p:txBody>
      </p:sp>
    </p:spTree>
    <p:extLst>
      <p:ext uri="{BB962C8B-B14F-4D97-AF65-F5344CB8AC3E}">
        <p14:creationId xmlns:p14="http://schemas.microsoft.com/office/powerpoint/2010/main" val="832499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5606F9-C7BB-4A0C-B83B-08B601BABA93}" type="datetimeFigureOut">
              <a:rPr lang="en-US" smtClean="0"/>
              <a:t>9/5/2016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69C62-828E-4651-B951-5AB4840011B5}" type="slidenum">
              <a:rPr lang="en-US" smtClean="0"/>
              <a:t>‹#›</a:t>
            </a:fld>
            <a:endParaRPr lang="en-US"/>
          </a:p>
        </p:txBody>
      </p:sp>
    </p:spTree>
    <p:extLst>
      <p:ext uri="{BB962C8B-B14F-4D97-AF65-F5344CB8AC3E}">
        <p14:creationId xmlns:p14="http://schemas.microsoft.com/office/powerpoint/2010/main" val="1418303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5606F9-C7BB-4A0C-B83B-08B601BABA93}" type="datetimeFigureOut">
              <a:rPr lang="en-US" smtClean="0"/>
              <a:t>9/5/2016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69C62-828E-4651-B951-5AB4840011B5}" type="slidenum">
              <a:rPr lang="en-US" smtClean="0"/>
              <a:t>‹#›</a:t>
            </a:fld>
            <a:endParaRPr lang="en-US"/>
          </a:p>
        </p:txBody>
      </p:sp>
    </p:spTree>
    <p:extLst>
      <p:ext uri="{BB962C8B-B14F-4D97-AF65-F5344CB8AC3E}">
        <p14:creationId xmlns:p14="http://schemas.microsoft.com/office/powerpoint/2010/main" val="1861019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5606F9-C7BB-4A0C-B83B-08B601BABA93}" type="datetimeFigureOut">
              <a:rPr lang="en-US" smtClean="0"/>
              <a:t>9/5/2016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169C62-828E-4651-B951-5AB4840011B5}" type="slidenum">
              <a:rPr lang="en-US" smtClean="0"/>
              <a:t>‹#›</a:t>
            </a:fld>
            <a:endParaRPr lang="en-US"/>
          </a:p>
        </p:txBody>
      </p:sp>
    </p:spTree>
    <p:extLst>
      <p:ext uri="{BB962C8B-B14F-4D97-AF65-F5344CB8AC3E}">
        <p14:creationId xmlns:p14="http://schemas.microsoft.com/office/powerpoint/2010/main" val="3317052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5606F9-C7BB-4A0C-B83B-08B601BABA93}" type="datetimeFigureOut">
              <a:rPr lang="en-US" smtClean="0"/>
              <a:t>9/5/2016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169C62-828E-4651-B951-5AB4840011B5}" type="slidenum">
              <a:rPr lang="en-US" smtClean="0"/>
              <a:t>‹#›</a:t>
            </a:fld>
            <a:endParaRPr lang="en-US"/>
          </a:p>
        </p:txBody>
      </p:sp>
    </p:spTree>
    <p:extLst>
      <p:ext uri="{BB962C8B-B14F-4D97-AF65-F5344CB8AC3E}">
        <p14:creationId xmlns:p14="http://schemas.microsoft.com/office/powerpoint/2010/main" val="1357478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5606F9-C7BB-4A0C-B83B-08B601BABA93}" type="datetimeFigureOut">
              <a:rPr lang="en-US" smtClean="0"/>
              <a:t>9/5/2016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169C62-828E-4651-B951-5AB4840011B5}" type="slidenum">
              <a:rPr lang="en-US" smtClean="0"/>
              <a:t>‹#›</a:t>
            </a:fld>
            <a:endParaRPr lang="en-US"/>
          </a:p>
        </p:txBody>
      </p:sp>
    </p:spTree>
    <p:extLst>
      <p:ext uri="{BB962C8B-B14F-4D97-AF65-F5344CB8AC3E}">
        <p14:creationId xmlns:p14="http://schemas.microsoft.com/office/powerpoint/2010/main" val="3228052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5606F9-C7BB-4A0C-B83B-08B601BABA93}" type="datetimeFigureOut">
              <a:rPr lang="en-US" smtClean="0"/>
              <a:t>9/5/2016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69C62-828E-4651-B951-5AB4840011B5}" type="slidenum">
              <a:rPr lang="en-US" smtClean="0"/>
              <a:t>‹#›</a:t>
            </a:fld>
            <a:endParaRPr lang="en-US"/>
          </a:p>
        </p:txBody>
      </p:sp>
    </p:spTree>
    <p:extLst>
      <p:ext uri="{BB962C8B-B14F-4D97-AF65-F5344CB8AC3E}">
        <p14:creationId xmlns:p14="http://schemas.microsoft.com/office/powerpoint/2010/main" val="6315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DE674E-E2FD-4125-8817-DB5EE931503A}" type="datetimeFigureOut">
              <a:rPr lang="en-ZA" smtClean="0"/>
              <a:t>2016/09/05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C8DCEC6-79D6-42F2-B068-ADC216D5BAC5}" type="slidenum">
              <a:rPr lang="en-ZA" smtClean="0"/>
              <a:t>‹#›</a:t>
            </a:fld>
            <a:endParaRPr lang="en-ZA"/>
          </a:p>
        </p:txBody>
      </p:sp>
    </p:spTree>
    <p:extLst>
      <p:ext uri="{BB962C8B-B14F-4D97-AF65-F5344CB8AC3E}">
        <p14:creationId xmlns:p14="http://schemas.microsoft.com/office/powerpoint/2010/main" val="35933202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5606F9-C7BB-4A0C-B83B-08B601BABA93}" type="datetimeFigureOut">
              <a:rPr lang="en-US" smtClean="0"/>
              <a:t>9/5/2016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69C62-828E-4651-B951-5AB4840011B5}" type="slidenum">
              <a:rPr lang="en-US" smtClean="0"/>
              <a:t>‹#›</a:t>
            </a:fld>
            <a:endParaRPr lang="en-US"/>
          </a:p>
        </p:txBody>
      </p:sp>
    </p:spTree>
    <p:extLst>
      <p:ext uri="{BB962C8B-B14F-4D97-AF65-F5344CB8AC3E}">
        <p14:creationId xmlns:p14="http://schemas.microsoft.com/office/powerpoint/2010/main" val="2760931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5606F9-C7BB-4A0C-B83B-08B601BABA93}" type="datetimeFigureOut">
              <a:rPr lang="en-US" smtClean="0"/>
              <a:t>9/5/2016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69C62-828E-4651-B951-5AB4840011B5}" type="slidenum">
              <a:rPr lang="en-US" smtClean="0"/>
              <a:t>‹#›</a:t>
            </a:fld>
            <a:endParaRPr lang="en-US"/>
          </a:p>
        </p:txBody>
      </p:sp>
    </p:spTree>
    <p:extLst>
      <p:ext uri="{BB962C8B-B14F-4D97-AF65-F5344CB8AC3E}">
        <p14:creationId xmlns:p14="http://schemas.microsoft.com/office/powerpoint/2010/main" val="3206570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5606F9-C7BB-4A0C-B83B-08B601BABA93}" type="datetimeFigureOut">
              <a:rPr lang="en-US" smtClean="0"/>
              <a:t>9/5/2016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69C62-828E-4651-B951-5AB4840011B5}" type="slidenum">
              <a:rPr lang="en-US" smtClean="0"/>
              <a:t>‹#›</a:t>
            </a:fld>
            <a:endParaRPr lang="en-US"/>
          </a:p>
        </p:txBody>
      </p:sp>
    </p:spTree>
    <p:extLst>
      <p:ext uri="{BB962C8B-B14F-4D97-AF65-F5344CB8AC3E}">
        <p14:creationId xmlns:p14="http://schemas.microsoft.com/office/powerpoint/2010/main" val="2823284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DE674E-E2FD-4125-8817-DB5EE931503A}" type="datetimeFigureOut">
              <a:rPr lang="en-ZA" smtClean="0"/>
              <a:t>2016/09/05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C8DCEC6-79D6-42F2-B068-ADC216D5BAC5}" type="slidenum">
              <a:rPr lang="en-ZA" smtClean="0"/>
              <a:t>‹#›</a:t>
            </a:fld>
            <a:endParaRPr lang="en-ZA"/>
          </a:p>
        </p:txBody>
      </p:sp>
    </p:spTree>
    <p:extLst>
      <p:ext uri="{BB962C8B-B14F-4D97-AF65-F5344CB8AC3E}">
        <p14:creationId xmlns:p14="http://schemas.microsoft.com/office/powerpoint/2010/main" val="1513574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DE674E-E2FD-4125-8817-DB5EE931503A}" type="datetimeFigureOut">
              <a:rPr lang="en-ZA" smtClean="0"/>
              <a:t>2016/09/05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AC8DCEC6-79D6-42F2-B068-ADC216D5BAC5}" type="slidenum">
              <a:rPr lang="en-ZA" smtClean="0"/>
              <a:t>‹#›</a:t>
            </a:fld>
            <a:endParaRPr lang="en-ZA"/>
          </a:p>
        </p:txBody>
      </p:sp>
    </p:spTree>
    <p:extLst>
      <p:ext uri="{BB962C8B-B14F-4D97-AF65-F5344CB8AC3E}">
        <p14:creationId xmlns:p14="http://schemas.microsoft.com/office/powerpoint/2010/main" val="2066275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DE674E-E2FD-4125-8817-DB5EE931503A}" type="datetimeFigureOut">
              <a:rPr lang="en-ZA" smtClean="0"/>
              <a:t>2016/09/05</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AC8DCEC6-79D6-42F2-B068-ADC216D5BAC5}" type="slidenum">
              <a:rPr lang="en-ZA" smtClean="0"/>
              <a:t>‹#›</a:t>
            </a:fld>
            <a:endParaRPr lang="en-ZA"/>
          </a:p>
        </p:txBody>
      </p:sp>
    </p:spTree>
    <p:extLst>
      <p:ext uri="{BB962C8B-B14F-4D97-AF65-F5344CB8AC3E}">
        <p14:creationId xmlns:p14="http://schemas.microsoft.com/office/powerpoint/2010/main" val="229592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DE674E-E2FD-4125-8817-DB5EE931503A}" type="datetimeFigureOut">
              <a:rPr lang="en-ZA" smtClean="0"/>
              <a:t>2016/09/05</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AC8DCEC6-79D6-42F2-B068-ADC216D5BAC5}" type="slidenum">
              <a:rPr lang="en-ZA" smtClean="0"/>
              <a:t>‹#›</a:t>
            </a:fld>
            <a:endParaRPr lang="en-ZA"/>
          </a:p>
        </p:txBody>
      </p:sp>
    </p:spTree>
    <p:extLst>
      <p:ext uri="{BB962C8B-B14F-4D97-AF65-F5344CB8AC3E}">
        <p14:creationId xmlns:p14="http://schemas.microsoft.com/office/powerpoint/2010/main" val="1435101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DE674E-E2FD-4125-8817-DB5EE931503A}" type="datetimeFigureOut">
              <a:rPr lang="en-ZA" smtClean="0"/>
              <a:t>2016/09/05</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AC8DCEC6-79D6-42F2-B068-ADC216D5BAC5}" type="slidenum">
              <a:rPr lang="en-ZA" smtClean="0"/>
              <a:t>‹#›</a:t>
            </a:fld>
            <a:endParaRPr lang="en-ZA"/>
          </a:p>
        </p:txBody>
      </p:sp>
    </p:spTree>
    <p:extLst>
      <p:ext uri="{BB962C8B-B14F-4D97-AF65-F5344CB8AC3E}">
        <p14:creationId xmlns:p14="http://schemas.microsoft.com/office/powerpoint/2010/main" val="2731178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DE674E-E2FD-4125-8817-DB5EE931503A}" type="datetimeFigureOut">
              <a:rPr lang="en-ZA" smtClean="0"/>
              <a:t>2016/09/05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AC8DCEC6-79D6-42F2-B068-ADC216D5BAC5}" type="slidenum">
              <a:rPr lang="en-ZA" smtClean="0"/>
              <a:t>‹#›</a:t>
            </a:fld>
            <a:endParaRPr lang="en-ZA"/>
          </a:p>
        </p:txBody>
      </p:sp>
    </p:spTree>
    <p:extLst>
      <p:ext uri="{BB962C8B-B14F-4D97-AF65-F5344CB8AC3E}">
        <p14:creationId xmlns:p14="http://schemas.microsoft.com/office/powerpoint/2010/main" val="1377533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DE674E-E2FD-4125-8817-DB5EE931503A}" type="datetimeFigureOut">
              <a:rPr lang="en-ZA" smtClean="0"/>
              <a:t>2016/09/05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AC8DCEC6-79D6-42F2-B068-ADC216D5BAC5}" type="slidenum">
              <a:rPr lang="en-ZA" smtClean="0"/>
              <a:t>‹#›</a:t>
            </a:fld>
            <a:endParaRPr lang="en-ZA"/>
          </a:p>
        </p:txBody>
      </p:sp>
    </p:spTree>
    <p:extLst>
      <p:ext uri="{BB962C8B-B14F-4D97-AF65-F5344CB8AC3E}">
        <p14:creationId xmlns:p14="http://schemas.microsoft.com/office/powerpoint/2010/main" val="3916127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DE674E-E2FD-4125-8817-DB5EE931503A}" type="datetimeFigureOut">
              <a:rPr lang="en-ZA" smtClean="0"/>
              <a:t>2016/09/05</a:t>
            </a:fld>
            <a:endParaRPr lang="en-Z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8DCEC6-79D6-42F2-B068-ADC216D5BAC5}" type="slidenum">
              <a:rPr lang="en-ZA" smtClean="0"/>
              <a:t>‹#›</a:t>
            </a:fld>
            <a:endParaRPr lang="en-ZA"/>
          </a:p>
        </p:txBody>
      </p:sp>
    </p:spTree>
    <p:extLst>
      <p:ext uri="{BB962C8B-B14F-4D97-AF65-F5344CB8AC3E}">
        <p14:creationId xmlns:p14="http://schemas.microsoft.com/office/powerpoint/2010/main" val="8402029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5606F9-C7BB-4A0C-B83B-08B601BABA93}" type="datetimeFigureOut">
              <a:rPr lang="en-US" smtClean="0"/>
              <a:t>9/5/2016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69C62-828E-4651-B951-5AB4840011B5}" type="slidenum">
              <a:rPr lang="en-US" smtClean="0"/>
              <a:t>‹#›</a:t>
            </a:fld>
            <a:endParaRPr lang="en-US"/>
          </a:p>
        </p:txBody>
      </p:sp>
    </p:spTree>
    <p:extLst>
      <p:ext uri="{BB962C8B-B14F-4D97-AF65-F5344CB8AC3E}">
        <p14:creationId xmlns:p14="http://schemas.microsoft.com/office/powerpoint/2010/main" val="3188804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6.xml"/><Relationship Id="rId7" Type="http://schemas.openxmlformats.org/officeDocument/2006/relationships/image" Target="../media/image12.png"/><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notesSlide" Target="../notesSlides/notesSlide2.xml"/><Relationship Id="rId5" Type="http://schemas.openxmlformats.org/officeDocument/2006/relationships/slideLayout" Target="../slideLayouts/slideLayout17.xml"/><Relationship Id="rId4"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2.xml"/><Relationship Id="rId7" Type="http://schemas.openxmlformats.org/officeDocument/2006/relationships/notesSlide" Target="../notesSlides/notesSlide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slideLayout" Target="../slideLayouts/slideLayout13.xml"/><Relationship Id="rId5" Type="http://schemas.openxmlformats.org/officeDocument/2006/relationships/tags" Target="../tags/tag4.xml"/><Relationship Id="rId10" Type="http://schemas.openxmlformats.org/officeDocument/2006/relationships/image" Target="../media/image12.png"/><Relationship Id="rId4" Type="http://schemas.openxmlformats.org/officeDocument/2006/relationships/tags" Target="../tags/tag3.xml"/><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799" y="970143"/>
            <a:ext cx="7772400" cy="2387600"/>
          </a:xfrm>
        </p:spPr>
        <p:txBody>
          <a:bodyPr>
            <a:normAutofit fontScale="90000"/>
          </a:bodyPr>
          <a:lstStyle/>
          <a:p>
            <a:r>
              <a:rPr lang="en-ZA" b="1" dirty="0">
                <a:solidFill>
                  <a:schemeClr val="bg1"/>
                </a:solidFill>
                <a:latin typeface="+mn-lt"/>
              </a:rPr>
              <a:t>Agriculture and Food and Nutrition Security: Climate Risk and challenges</a:t>
            </a:r>
          </a:p>
        </p:txBody>
      </p:sp>
      <p:sp>
        <p:nvSpPr>
          <p:cNvPr id="3" name="Subtitle 2"/>
          <p:cNvSpPr>
            <a:spLocks noGrp="1"/>
          </p:cNvSpPr>
          <p:nvPr>
            <p:ph type="subTitle" idx="1"/>
          </p:nvPr>
        </p:nvSpPr>
        <p:spPr>
          <a:xfrm>
            <a:off x="1142999" y="3479890"/>
            <a:ext cx="6858000" cy="1655762"/>
          </a:xfrm>
        </p:spPr>
        <p:txBody>
          <a:bodyPr>
            <a:normAutofit lnSpcReduction="10000"/>
          </a:bodyPr>
          <a:lstStyle/>
          <a:p>
            <a:r>
              <a:rPr lang="en-ZA" b="1" dirty="0">
                <a:solidFill>
                  <a:schemeClr val="accent4">
                    <a:lumMod val="60000"/>
                    <a:lumOff val="40000"/>
                  </a:schemeClr>
                </a:solidFill>
              </a:rPr>
              <a:t>Making Useful Climate information Available for ALL</a:t>
            </a:r>
          </a:p>
          <a:p>
            <a:r>
              <a:rPr lang="en-ZA" dirty="0">
                <a:solidFill>
                  <a:schemeClr val="bg1"/>
                </a:solidFill>
              </a:rPr>
              <a:t>Peter Johnston</a:t>
            </a:r>
          </a:p>
          <a:p>
            <a:r>
              <a:rPr lang="en-ZA" dirty="0">
                <a:solidFill>
                  <a:schemeClr val="bg1"/>
                </a:solidFill>
              </a:rPr>
              <a:t>Climate System Analysis Group</a:t>
            </a:r>
          </a:p>
          <a:p>
            <a:r>
              <a:rPr lang="en-ZA" dirty="0">
                <a:solidFill>
                  <a:schemeClr val="bg1"/>
                </a:solidFill>
              </a:rPr>
              <a:t>University of Cape Town</a:t>
            </a:r>
          </a:p>
        </p:txBody>
      </p:sp>
      <p:pic>
        <p:nvPicPr>
          <p:cNvPr id="4" name="Picture 3"/>
          <p:cNvPicPr>
            <a:picLocks noChangeAspect="1"/>
          </p:cNvPicPr>
          <p:nvPr/>
        </p:nvPicPr>
        <p:blipFill>
          <a:blip r:embed="rId2"/>
          <a:stretch>
            <a:fillRect/>
          </a:stretch>
        </p:blipFill>
        <p:spPr>
          <a:xfrm>
            <a:off x="2623258" y="116195"/>
            <a:ext cx="3401863" cy="609653"/>
          </a:xfrm>
          <a:prstGeom prst="rect">
            <a:avLst/>
          </a:prstGeom>
        </p:spPr>
      </p:pic>
      <p:pic>
        <p:nvPicPr>
          <p:cNvPr id="5" name="Picture 4"/>
          <p:cNvPicPr>
            <a:picLocks noChangeAspect="1"/>
          </p:cNvPicPr>
          <p:nvPr/>
        </p:nvPicPr>
        <p:blipFill>
          <a:blip r:embed="rId3"/>
          <a:stretch>
            <a:fillRect/>
          </a:stretch>
        </p:blipFill>
        <p:spPr>
          <a:xfrm>
            <a:off x="3840416" y="5257800"/>
            <a:ext cx="1463167" cy="1371719"/>
          </a:xfrm>
          <a:prstGeom prst="rect">
            <a:avLst/>
          </a:prstGeom>
        </p:spPr>
      </p:pic>
    </p:spTree>
    <p:extLst>
      <p:ext uri="{BB962C8B-B14F-4D97-AF65-F5344CB8AC3E}">
        <p14:creationId xmlns:p14="http://schemas.microsoft.com/office/powerpoint/2010/main" val="1130676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772150"/>
            <a:ext cx="13716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Object 4"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55" name="think-cell Slide" r:id="rId8" imgW="0" imgH="0" progId="">
                  <p:embed/>
                </p:oleObj>
              </mc:Choice>
              <mc:Fallback>
                <p:oleObj name="think-cell Slide" r:id="rId8" imgW="0" imgH="0" progId="">
                  <p:embed/>
                  <p:pic>
                    <p:nvPicPr>
                      <p:cNvPr id="5" name="Object 4"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84513" name="Group 65"/>
          <p:cNvGraphicFramePr>
            <a:graphicFrameLocks noGrp="1"/>
          </p:cNvGraphicFramePr>
          <p:nvPr>
            <p:ph idx="4294967295"/>
            <p:custDataLst>
              <p:tags r:id="rId3"/>
            </p:custDataLst>
            <p:extLst/>
          </p:nvPr>
        </p:nvGraphicFramePr>
        <p:xfrm>
          <a:off x="395536" y="1268760"/>
          <a:ext cx="8046204" cy="4249420"/>
        </p:xfrm>
        <a:graphic>
          <a:graphicData uri="http://schemas.openxmlformats.org/drawingml/2006/table">
            <a:tbl>
              <a:tblPr>
                <a:tableStyleId>{D7AC3CCA-C797-4891-BE02-D94E43425B78}</a:tableStyleId>
              </a:tblPr>
              <a:tblGrid>
                <a:gridCol w="1123117">
                  <a:extLst>
                    <a:ext uri="{9D8B030D-6E8A-4147-A177-3AD203B41FA5}">
                      <a16:colId xmlns:a16="http://schemas.microsoft.com/office/drawing/2014/main" val="20000"/>
                    </a:ext>
                  </a:extLst>
                </a:gridCol>
                <a:gridCol w="888435">
                  <a:extLst>
                    <a:ext uri="{9D8B030D-6E8A-4147-A177-3AD203B41FA5}">
                      <a16:colId xmlns:a16="http://schemas.microsoft.com/office/drawing/2014/main" val="20001"/>
                    </a:ext>
                  </a:extLst>
                </a:gridCol>
                <a:gridCol w="927060">
                  <a:extLst>
                    <a:ext uri="{9D8B030D-6E8A-4147-A177-3AD203B41FA5}">
                      <a16:colId xmlns:a16="http://schemas.microsoft.com/office/drawing/2014/main" val="20002"/>
                    </a:ext>
                  </a:extLst>
                </a:gridCol>
                <a:gridCol w="588588">
                  <a:extLst>
                    <a:ext uri="{9D8B030D-6E8A-4147-A177-3AD203B41FA5}">
                      <a16:colId xmlns:a16="http://schemas.microsoft.com/office/drawing/2014/main" val="20003"/>
                    </a:ext>
                  </a:extLst>
                </a:gridCol>
                <a:gridCol w="1020652">
                  <a:extLst>
                    <a:ext uri="{9D8B030D-6E8A-4147-A177-3AD203B41FA5}">
                      <a16:colId xmlns:a16="http://schemas.microsoft.com/office/drawing/2014/main" val="20004"/>
                    </a:ext>
                  </a:extLst>
                </a:gridCol>
                <a:gridCol w="839604">
                  <a:extLst>
                    <a:ext uri="{9D8B030D-6E8A-4147-A177-3AD203B41FA5}">
                      <a16:colId xmlns:a16="http://schemas.microsoft.com/office/drawing/2014/main" val="20005"/>
                    </a:ext>
                  </a:extLst>
                </a:gridCol>
                <a:gridCol w="1329372">
                  <a:extLst>
                    <a:ext uri="{9D8B030D-6E8A-4147-A177-3AD203B41FA5}">
                      <a16:colId xmlns:a16="http://schemas.microsoft.com/office/drawing/2014/main" val="20006"/>
                    </a:ext>
                  </a:extLst>
                </a:gridCol>
                <a:gridCol w="1329376">
                  <a:extLst>
                    <a:ext uri="{9D8B030D-6E8A-4147-A177-3AD203B41FA5}">
                      <a16:colId xmlns:a16="http://schemas.microsoft.com/office/drawing/2014/main" val="20007"/>
                    </a:ext>
                  </a:extLst>
                </a:gridCol>
              </a:tblGrid>
              <a:tr h="889848">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sz="1400" u="none" strike="noStrike" cap="none" normalizeH="0" baseline="0" dirty="0">
                          <a:ln>
                            <a:noFill/>
                          </a:ln>
                          <a:effectLst/>
                        </a:rPr>
                        <a:t>Name </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sz="1400" u="none" strike="noStrike" cap="none" normalizeH="0" baseline="0" dirty="0">
                          <a:ln>
                            <a:noFill/>
                          </a:ln>
                          <a:effectLst/>
                        </a:rPr>
                        <a:t>Species</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sz="1400" u="none" strike="noStrike" cap="none" normalizeH="0" baseline="0" dirty="0">
                          <a:ln>
                            <a:noFill/>
                          </a:ln>
                          <a:effectLst/>
                        </a:rPr>
                        <a:t>Hair/Fur </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sz="1400" u="none" strike="noStrike" cap="none" normalizeH="0" baseline="0" dirty="0">
                          <a:ln>
                            <a:noFill/>
                          </a:ln>
                          <a:effectLst/>
                        </a:rPr>
                        <a:t>Age </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sz="1400" u="none" strike="noStrike" cap="none" normalizeH="0" baseline="0" dirty="0">
                          <a:ln>
                            <a:noFill/>
                          </a:ln>
                          <a:effectLst/>
                        </a:rPr>
                        <a:t>Appetite Level </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sz="1400" u="none" strike="noStrike" cap="none" normalizeH="0" baseline="0" dirty="0">
                          <a:ln>
                            <a:noFill/>
                          </a:ln>
                          <a:effectLst/>
                        </a:rPr>
                        <a:t>Size </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sz="1400" u="none" strike="noStrike" cap="none" normalizeH="0" baseline="0" dirty="0">
                          <a:ln>
                            <a:noFill/>
                          </a:ln>
                          <a:effectLst/>
                        </a:rPr>
                        <a:t>Preliminary </a:t>
                      </a:r>
                      <a:br>
                        <a:rPr kumimoji="0" lang="en-US" sz="1400" u="none" strike="noStrike" cap="none" normalizeH="0" baseline="0" dirty="0">
                          <a:ln>
                            <a:noFill/>
                          </a:ln>
                          <a:effectLst/>
                        </a:rPr>
                      </a:br>
                      <a:r>
                        <a:rPr kumimoji="0" lang="en-US" sz="1400" u="none" strike="noStrike" cap="none" normalizeH="0" baseline="0" dirty="0">
                          <a:ln>
                            <a:noFill/>
                          </a:ln>
                          <a:effectLst/>
                        </a:rPr>
                        <a:t>Porridge Assessment</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sz="1400" u="none" strike="noStrike" cap="none" normalizeH="0" baseline="0" dirty="0">
                          <a:ln>
                            <a:noFill/>
                          </a:ln>
                          <a:effectLst/>
                        </a:rPr>
                        <a:t>Preliminary Mattress Assessment</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tc>
                <a:extLst>
                  <a:ext uri="{0D108BD9-81ED-4DB2-BD59-A6C34878D82A}">
                    <a16:rowId xmlns:a16="http://schemas.microsoft.com/office/drawing/2014/main" val="10000"/>
                  </a:ext>
                </a:extLst>
              </a:tr>
              <a:tr h="839893">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sz="1400" u="none" strike="noStrike" cap="none" normalizeH="0" baseline="0" dirty="0">
                          <a:ln>
                            <a:noFill/>
                          </a:ln>
                          <a:effectLst/>
                        </a:rPr>
                        <a:t>Goldilocks </a:t>
                      </a:r>
                      <a:endParaRPr kumimoji="0" lang="en-US" sz="1400" b="0" i="0" u="none" strike="noStrike" cap="none" normalizeH="0" baseline="0" dirty="0">
                        <a:ln>
                          <a:noFill/>
                        </a:ln>
                        <a:solidFill>
                          <a:schemeClr val="tx1"/>
                        </a:solidFill>
                        <a:effectLst/>
                        <a:latin typeface="Arial"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sz="1400" u="none" strike="noStrike" cap="none" normalizeH="0" baseline="0" dirty="0">
                          <a:ln>
                            <a:noFill/>
                          </a:ln>
                          <a:effectLst/>
                        </a:rPr>
                        <a:t>Human</a:t>
                      </a:r>
                      <a:endParaRPr kumimoji="0" lang="en-US" sz="1400" b="0" i="0" u="none" strike="noStrike" cap="none" normalizeH="0" baseline="0" dirty="0">
                        <a:ln>
                          <a:noFill/>
                        </a:ln>
                        <a:solidFill>
                          <a:schemeClr val="tx1"/>
                        </a:solidFill>
                        <a:effectLst/>
                        <a:latin typeface="Arial"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sz="1400" u="none" strike="noStrike" cap="none" normalizeH="0" baseline="0">
                          <a:ln>
                            <a:noFill/>
                          </a:ln>
                          <a:effectLst/>
                        </a:rPr>
                        <a:t>Blonde </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sz="1400" u="none" strike="noStrike" cap="none" normalizeH="0" baseline="0" dirty="0">
                          <a:ln>
                            <a:noFill/>
                          </a:ln>
                          <a:effectLst/>
                        </a:rPr>
                        <a:t>8 </a:t>
                      </a:r>
                      <a:endParaRPr kumimoji="0" lang="en-US" sz="1400" b="0" i="0" u="none" strike="noStrike" cap="none" normalizeH="0" baseline="0" dirty="0">
                        <a:ln>
                          <a:noFill/>
                        </a:ln>
                        <a:solidFill>
                          <a:schemeClr val="tx1"/>
                        </a:solidFill>
                        <a:effectLst/>
                        <a:latin typeface="Arial"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sz="1400" u="none" strike="noStrike" cap="none" normalizeH="0" baseline="0">
                          <a:ln>
                            <a:noFill/>
                          </a:ln>
                          <a:effectLst/>
                        </a:rPr>
                        <a:t>Moderate </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sz="1400" u="none" strike="noStrike" cap="none" normalizeH="0" baseline="0" dirty="0">
                          <a:ln>
                            <a:noFill/>
                          </a:ln>
                          <a:effectLst/>
                        </a:rPr>
                        <a:t>Petite </a:t>
                      </a:r>
                      <a:endParaRPr kumimoji="0" lang="en-US" sz="1400" b="0" i="0" u="none" strike="noStrike" cap="none" normalizeH="0" baseline="0" dirty="0">
                        <a:ln>
                          <a:noFill/>
                        </a:ln>
                        <a:solidFill>
                          <a:schemeClr val="tx1"/>
                        </a:solidFill>
                        <a:effectLst/>
                        <a:latin typeface="Arial"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sz="1400" u="none" strike="noStrike" cap="none" normalizeH="0" baseline="0" dirty="0">
                          <a:ln>
                            <a:noFill/>
                          </a:ln>
                          <a:effectLst/>
                        </a:rPr>
                        <a:t>N/A</a:t>
                      </a:r>
                      <a:endParaRPr kumimoji="0" lang="en-US" sz="1400" b="0" i="0" u="none" strike="noStrike" cap="none" normalizeH="0" baseline="0" dirty="0">
                        <a:ln>
                          <a:noFill/>
                        </a:ln>
                        <a:solidFill>
                          <a:schemeClr val="tx1"/>
                        </a:solidFill>
                        <a:effectLst/>
                        <a:latin typeface="Arial"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sz="1400" u="none" strike="noStrike" cap="none" normalizeH="0" baseline="0" dirty="0">
                          <a:ln>
                            <a:noFill/>
                          </a:ln>
                          <a:effectLst/>
                        </a:rPr>
                        <a:t>N/A</a:t>
                      </a:r>
                      <a:endParaRPr kumimoji="0" lang="en-US" sz="1400" b="0" i="0" u="none" strike="noStrike" cap="none" normalizeH="0" baseline="0" dirty="0">
                        <a:ln>
                          <a:noFill/>
                        </a:ln>
                        <a:solidFill>
                          <a:schemeClr val="tx1"/>
                        </a:solidFill>
                        <a:effectLst/>
                        <a:latin typeface="Arial" charset="0"/>
                        <a:cs typeface="Arial" charset="0"/>
                      </a:endParaRPr>
                    </a:p>
                  </a:txBody>
                  <a:tcPr anchor="ctr" horzOverflow="overflow"/>
                </a:tc>
                <a:extLst>
                  <a:ext uri="{0D108BD9-81ED-4DB2-BD59-A6C34878D82A}">
                    <a16:rowId xmlns:a16="http://schemas.microsoft.com/office/drawing/2014/main" val="10001"/>
                  </a:ext>
                </a:extLst>
              </a:tr>
              <a:tr h="839893">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sz="1400" u="none" strike="noStrike" cap="none" normalizeH="0" baseline="0">
                          <a:ln>
                            <a:noFill/>
                          </a:ln>
                          <a:effectLst/>
                        </a:rPr>
                        <a:t>Papa</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sz="1400" u="none" strike="noStrike" cap="none" normalizeH="0" baseline="0" dirty="0">
                          <a:ln>
                            <a:noFill/>
                          </a:ln>
                          <a:effectLst/>
                        </a:rPr>
                        <a:t>Bear</a:t>
                      </a:r>
                      <a:endParaRPr kumimoji="0" lang="en-US" sz="1400" b="0" i="0" u="none" strike="noStrike" cap="none" normalizeH="0" baseline="0" dirty="0">
                        <a:ln>
                          <a:noFill/>
                        </a:ln>
                        <a:solidFill>
                          <a:schemeClr val="tx1"/>
                        </a:solidFill>
                        <a:effectLst/>
                        <a:latin typeface="Arial"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sz="1400" u="none" strike="noStrike" cap="none" normalizeH="0" baseline="0">
                          <a:ln>
                            <a:noFill/>
                          </a:ln>
                          <a:effectLst/>
                        </a:rPr>
                        <a:t>Brown </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sz="1400" u="none" strike="noStrike" cap="none" normalizeH="0" baseline="0">
                          <a:ln>
                            <a:noFill/>
                          </a:ln>
                          <a:effectLst/>
                        </a:rPr>
                        <a:t>12</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sz="1400" u="none" strike="noStrike" cap="none" normalizeH="0" baseline="0">
                          <a:ln>
                            <a:noFill/>
                          </a:ln>
                          <a:effectLst/>
                        </a:rPr>
                        <a:t>High </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sz="1400" u="none" strike="noStrike" cap="none" normalizeH="0" baseline="0">
                          <a:ln>
                            <a:noFill/>
                          </a:ln>
                          <a:effectLst/>
                        </a:rPr>
                        <a:t>Big </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sz="1400" u="none" strike="noStrike" cap="none" normalizeH="0" baseline="0">
                          <a:ln>
                            <a:noFill/>
                          </a:ln>
                          <a:effectLst/>
                        </a:rPr>
                        <a:t>Too Hot</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sz="1400" u="none" strike="noStrike" cap="none" normalizeH="0" baseline="0" dirty="0">
                          <a:ln>
                            <a:noFill/>
                          </a:ln>
                          <a:effectLst/>
                        </a:rPr>
                        <a:t>Too Hard</a:t>
                      </a:r>
                      <a:endParaRPr kumimoji="0" lang="en-US" sz="1400" b="0" i="0" u="none" strike="noStrike" cap="none" normalizeH="0" baseline="0" dirty="0">
                        <a:ln>
                          <a:noFill/>
                        </a:ln>
                        <a:solidFill>
                          <a:schemeClr val="tx1"/>
                        </a:solidFill>
                        <a:effectLst/>
                        <a:latin typeface="Arial" charset="0"/>
                        <a:cs typeface="Arial" charset="0"/>
                      </a:endParaRPr>
                    </a:p>
                  </a:txBody>
                  <a:tcPr anchor="ctr" horzOverflow="overflow"/>
                </a:tc>
                <a:extLst>
                  <a:ext uri="{0D108BD9-81ED-4DB2-BD59-A6C34878D82A}">
                    <a16:rowId xmlns:a16="http://schemas.microsoft.com/office/drawing/2014/main" val="10002"/>
                  </a:ext>
                </a:extLst>
              </a:tr>
              <a:tr h="839893">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sz="1400" u="none" strike="noStrike" cap="none" normalizeH="0" baseline="0">
                          <a:ln>
                            <a:noFill/>
                          </a:ln>
                          <a:effectLst/>
                        </a:rPr>
                        <a:t>Mama</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sz="1400" u="none" strike="noStrike" cap="none" normalizeH="0" baseline="0">
                          <a:ln>
                            <a:noFill/>
                          </a:ln>
                          <a:effectLst/>
                        </a:rPr>
                        <a:t>Bear</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sz="1400" u="none" strike="noStrike" cap="none" normalizeH="0" baseline="0">
                          <a:ln>
                            <a:noFill/>
                          </a:ln>
                          <a:effectLst/>
                        </a:rPr>
                        <a:t>Tawny </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sz="1400" u="none" strike="noStrike" cap="none" normalizeH="0" baseline="0">
                          <a:ln>
                            <a:noFill/>
                          </a:ln>
                          <a:effectLst/>
                        </a:rPr>
                        <a:t>11</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sz="1400" u="none" strike="noStrike" cap="none" normalizeH="0" baseline="0">
                          <a:ln>
                            <a:noFill/>
                          </a:ln>
                          <a:effectLst/>
                        </a:rPr>
                        <a:t>Moderate </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sz="1400" u="none" strike="noStrike" cap="none" normalizeH="0" baseline="0">
                          <a:ln>
                            <a:noFill/>
                          </a:ln>
                          <a:effectLst/>
                        </a:rPr>
                        <a:t>Medium </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sz="1400" u="none" strike="noStrike" cap="none" normalizeH="0" baseline="0">
                          <a:ln>
                            <a:noFill/>
                          </a:ln>
                          <a:effectLst/>
                        </a:rPr>
                        <a:t>Too Cold</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sz="1400" u="none" strike="noStrike" cap="none" normalizeH="0" baseline="0" dirty="0">
                          <a:ln>
                            <a:noFill/>
                          </a:ln>
                          <a:effectLst/>
                        </a:rPr>
                        <a:t>Too Soft</a:t>
                      </a:r>
                      <a:endParaRPr kumimoji="0" lang="en-US" sz="1400" b="0" i="0" u="none" strike="noStrike" cap="none" normalizeH="0" baseline="0" dirty="0">
                        <a:ln>
                          <a:noFill/>
                        </a:ln>
                        <a:solidFill>
                          <a:schemeClr val="tx1"/>
                        </a:solidFill>
                        <a:effectLst/>
                        <a:latin typeface="Arial" charset="0"/>
                        <a:cs typeface="Arial" charset="0"/>
                      </a:endParaRPr>
                    </a:p>
                  </a:txBody>
                  <a:tcPr anchor="ctr" horzOverflow="overflow"/>
                </a:tc>
                <a:extLst>
                  <a:ext uri="{0D108BD9-81ED-4DB2-BD59-A6C34878D82A}">
                    <a16:rowId xmlns:a16="http://schemas.microsoft.com/office/drawing/2014/main" val="10003"/>
                  </a:ext>
                </a:extLst>
              </a:tr>
              <a:tr h="839893">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sz="1400" u="none" strike="noStrike" cap="none" normalizeH="0" baseline="0" dirty="0">
                          <a:ln>
                            <a:noFill/>
                          </a:ln>
                          <a:effectLst/>
                        </a:rPr>
                        <a:t>Baby</a:t>
                      </a:r>
                      <a:endParaRPr kumimoji="0" lang="en-US" sz="1400" b="0" i="0" u="none" strike="noStrike" cap="none" normalizeH="0" baseline="0" dirty="0">
                        <a:ln>
                          <a:noFill/>
                        </a:ln>
                        <a:solidFill>
                          <a:schemeClr val="tx1"/>
                        </a:solidFill>
                        <a:effectLst/>
                        <a:latin typeface="Arial"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sz="1400" u="none" strike="noStrike" cap="none" normalizeH="0" baseline="0">
                          <a:ln>
                            <a:noFill/>
                          </a:ln>
                          <a:effectLst/>
                        </a:rPr>
                        <a:t>Bear</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sz="1400" u="none" strike="noStrike" cap="none" normalizeH="0" baseline="0">
                          <a:ln>
                            <a:noFill/>
                          </a:ln>
                          <a:effectLst/>
                        </a:rPr>
                        <a:t>Red-Brown</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sz="1400" u="none" strike="noStrike" cap="none" normalizeH="0" baseline="0">
                          <a:ln>
                            <a:noFill/>
                          </a:ln>
                          <a:effectLst/>
                        </a:rPr>
                        <a:t>3</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sz="1400" u="none" strike="noStrike" cap="none" normalizeH="0" baseline="0">
                          <a:ln>
                            <a:noFill/>
                          </a:ln>
                          <a:effectLst/>
                        </a:rPr>
                        <a:t>Low </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sz="1400" u="none" strike="noStrike" cap="none" normalizeH="0" baseline="0">
                          <a:ln>
                            <a:noFill/>
                          </a:ln>
                          <a:effectLst/>
                        </a:rPr>
                        <a:t>Small </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sz="1400" u="none" strike="noStrike" cap="none" normalizeH="0" baseline="0">
                          <a:ln>
                            <a:noFill/>
                          </a:ln>
                          <a:effectLst/>
                        </a:rPr>
                        <a:t>Just Right</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sz="1400" u="none" strike="noStrike" cap="none" normalizeH="0" baseline="0" dirty="0">
                          <a:ln>
                            <a:noFill/>
                          </a:ln>
                          <a:effectLst/>
                        </a:rPr>
                        <a:t>Just Right</a:t>
                      </a:r>
                      <a:endParaRPr kumimoji="0" lang="en-US" sz="1400" b="0" i="0" u="none" strike="noStrike" cap="none" normalizeH="0" baseline="0" dirty="0">
                        <a:ln>
                          <a:noFill/>
                        </a:ln>
                        <a:solidFill>
                          <a:schemeClr val="tx1"/>
                        </a:solidFill>
                        <a:effectLst/>
                        <a:latin typeface="Arial" charset="0"/>
                        <a:cs typeface="Arial" charset="0"/>
                      </a:endParaRPr>
                    </a:p>
                  </a:txBody>
                  <a:tcPr anchor="ctr" horzOverflow="overflow"/>
                </a:tc>
                <a:extLst>
                  <a:ext uri="{0D108BD9-81ED-4DB2-BD59-A6C34878D82A}">
                    <a16:rowId xmlns:a16="http://schemas.microsoft.com/office/drawing/2014/main" val="10004"/>
                  </a:ext>
                </a:extLst>
              </a:tr>
            </a:tbl>
          </a:graphicData>
        </a:graphic>
      </p:graphicFrame>
      <p:sp>
        <p:nvSpPr>
          <p:cNvPr id="4" name="Title 3"/>
          <p:cNvSpPr>
            <a:spLocks noGrp="1"/>
          </p:cNvSpPr>
          <p:nvPr>
            <p:ph type="title"/>
            <p:custDataLst>
              <p:tags r:id="rId4"/>
            </p:custDataLst>
          </p:nvPr>
        </p:nvSpPr>
        <p:spPr/>
        <p:txBody>
          <a:bodyPr/>
          <a:lstStyle/>
          <a:p>
            <a:r>
              <a:rPr lang="en-US" dirty="0">
                <a:solidFill>
                  <a:schemeClr val="bg1"/>
                </a:solidFill>
              </a:rPr>
              <a:t>Like this…</a:t>
            </a:r>
          </a:p>
        </p:txBody>
      </p:sp>
    </p:spTree>
    <p:extLst>
      <p:ext uri="{BB962C8B-B14F-4D97-AF65-F5344CB8AC3E}">
        <p14:creationId xmlns:p14="http://schemas.microsoft.com/office/powerpoint/2010/main" val="240295595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wc_mnthtot"/>
          <p:cNvPicPr>
            <a:picLocks noChangeAspect="1" noChangeArrowheads="1"/>
          </p:cNvPicPr>
          <p:nvPr/>
        </p:nvPicPr>
        <p:blipFill>
          <a:blip r:embed="rId3" cstate="print"/>
          <a:srcRect/>
          <a:stretch>
            <a:fillRect/>
          </a:stretch>
        </p:blipFill>
        <p:spPr bwMode="auto">
          <a:xfrm>
            <a:off x="0" y="0"/>
            <a:ext cx="5143500" cy="6858000"/>
          </a:xfrm>
          <a:prstGeom prst="rect">
            <a:avLst/>
          </a:prstGeom>
          <a:noFill/>
          <a:ln w="9525">
            <a:noFill/>
            <a:miter lim="800000"/>
            <a:headEnd/>
            <a:tailEnd/>
          </a:ln>
        </p:spPr>
      </p:pic>
      <p:sp>
        <p:nvSpPr>
          <p:cNvPr id="161795" name="Text Box 3"/>
          <p:cNvSpPr txBox="1">
            <a:spLocks noChangeArrowheads="1"/>
          </p:cNvSpPr>
          <p:nvPr/>
        </p:nvSpPr>
        <p:spPr bwMode="auto">
          <a:xfrm>
            <a:off x="5091113" y="88902"/>
            <a:ext cx="623887" cy="6700838"/>
          </a:xfrm>
          <a:prstGeom prst="rect">
            <a:avLst/>
          </a:prstGeom>
          <a:noFill/>
          <a:ln w="9525">
            <a:noFill/>
            <a:miter lim="800000"/>
            <a:headEnd/>
            <a:tailEnd/>
          </a:ln>
          <a:effectLst/>
        </p:spPr>
        <p:txBody>
          <a:bodyPr wrap="none" lIns="91410" tIns="45706" rIns="91410" bIns="45706">
            <a:spAutoFit/>
          </a:bodyPr>
          <a:lstStyle/>
          <a:p>
            <a:pPr marL="0" marR="0" lvl="0" indent="0" defTabSz="914400" eaLnBrk="1" fontAlgn="auto" latinLnBrk="0" hangingPunct="1">
              <a:lnSpc>
                <a:spcPct val="100000"/>
              </a:lnSpc>
              <a:spcBef>
                <a:spcPts val="0"/>
              </a:spcBef>
              <a:spcAft>
                <a:spcPct val="88000"/>
              </a:spcAft>
              <a:buClrTx/>
              <a:buSzTx/>
              <a:buFontTx/>
              <a:buNone/>
              <a:tabLst/>
              <a:defRPr/>
            </a:pPr>
            <a:r>
              <a:rPr kumimoji="0" lang="en-US" sz="2000" b="0" i="0" u="none" strike="noStrike" kern="0" cap="none" spc="0" normalizeH="0" baseline="0" noProof="0">
                <a:ln>
                  <a:noFill/>
                </a:ln>
                <a:solidFill>
                  <a:sysClr val="windowText" lastClr="000000"/>
                </a:solidFill>
                <a:effectLst>
                  <a:outerShdw blurRad="38100" dist="38100" dir="2700000" algn="tl">
                    <a:srgbClr val="C0C0C0"/>
                  </a:outerShdw>
                </a:effectLst>
                <a:uLnTx/>
                <a:uFillTx/>
                <a:latin typeface="Trebuchet MS" pitchFamily="34" charset="0"/>
              </a:rPr>
              <a:t>Jan</a:t>
            </a:r>
          </a:p>
          <a:p>
            <a:pPr marL="0" marR="0" lvl="0" indent="0" defTabSz="914400" eaLnBrk="1" fontAlgn="auto" latinLnBrk="0" hangingPunct="1">
              <a:lnSpc>
                <a:spcPct val="100000"/>
              </a:lnSpc>
              <a:spcBef>
                <a:spcPts val="0"/>
              </a:spcBef>
              <a:spcAft>
                <a:spcPct val="88000"/>
              </a:spcAft>
              <a:buClrTx/>
              <a:buSzTx/>
              <a:buFontTx/>
              <a:buNone/>
              <a:tabLst/>
              <a:defRPr/>
            </a:pPr>
            <a:r>
              <a:rPr kumimoji="0" lang="en-US" sz="2000" b="0" i="0" u="none" strike="noStrike" kern="0" cap="none" spc="0" normalizeH="0" baseline="0" noProof="0">
                <a:ln>
                  <a:noFill/>
                </a:ln>
                <a:solidFill>
                  <a:sysClr val="windowText" lastClr="000000"/>
                </a:solidFill>
                <a:effectLst>
                  <a:outerShdw blurRad="38100" dist="38100" dir="2700000" algn="tl">
                    <a:srgbClr val="C0C0C0"/>
                  </a:outerShdw>
                </a:effectLst>
                <a:uLnTx/>
                <a:uFillTx/>
                <a:latin typeface="Trebuchet MS" pitchFamily="34" charset="0"/>
              </a:rPr>
              <a:t>Feb</a:t>
            </a:r>
          </a:p>
          <a:p>
            <a:pPr marL="0" marR="0" lvl="0" indent="0" defTabSz="914400" eaLnBrk="1" fontAlgn="auto" latinLnBrk="0" hangingPunct="1">
              <a:lnSpc>
                <a:spcPct val="100000"/>
              </a:lnSpc>
              <a:spcBef>
                <a:spcPts val="0"/>
              </a:spcBef>
              <a:spcAft>
                <a:spcPct val="88000"/>
              </a:spcAft>
              <a:buClrTx/>
              <a:buSzTx/>
              <a:buFontTx/>
              <a:buNone/>
              <a:tabLst/>
              <a:defRPr/>
            </a:pPr>
            <a:r>
              <a:rPr kumimoji="0" lang="en-US" sz="2000" b="0" i="0" u="none" strike="noStrike" kern="0" cap="none" spc="0" normalizeH="0" baseline="0" noProof="0">
                <a:ln>
                  <a:noFill/>
                </a:ln>
                <a:solidFill>
                  <a:sysClr val="windowText" lastClr="000000"/>
                </a:solidFill>
                <a:effectLst>
                  <a:outerShdw blurRad="38100" dist="38100" dir="2700000" algn="tl">
                    <a:srgbClr val="C0C0C0"/>
                  </a:outerShdw>
                </a:effectLst>
                <a:uLnTx/>
                <a:uFillTx/>
                <a:latin typeface="Trebuchet MS" pitchFamily="34" charset="0"/>
              </a:rPr>
              <a:t>Mar</a:t>
            </a:r>
          </a:p>
          <a:p>
            <a:pPr marL="0" marR="0" lvl="0" indent="0" defTabSz="914400" eaLnBrk="1" fontAlgn="auto" latinLnBrk="0" hangingPunct="1">
              <a:lnSpc>
                <a:spcPct val="100000"/>
              </a:lnSpc>
              <a:spcBef>
                <a:spcPts val="0"/>
              </a:spcBef>
              <a:spcAft>
                <a:spcPct val="88000"/>
              </a:spcAft>
              <a:buClrTx/>
              <a:buSzTx/>
              <a:buFontTx/>
              <a:buNone/>
              <a:tabLst/>
              <a:defRPr/>
            </a:pPr>
            <a:r>
              <a:rPr kumimoji="0" lang="en-US" sz="2000" b="0" i="0" u="none" strike="noStrike" kern="0" cap="none" spc="0" normalizeH="0" baseline="0" noProof="0">
                <a:ln>
                  <a:noFill/>
                </a:ln>
                <a:solidFill>
                  <a:sysClr val="windowText" lastClr="000000"/>
                </a:solidFill>
                <a:effectLst>
                  <a:outerShdw blurRad="38100" dist="38100" dir="2700000" algn="tl">
                    <a:srgbClr val="C0C0C0"/>
                  </a:outerShdw>
                </a:effectLst>
                <a:uLnTx/>
                <a:uFillTx/>
                <a:latin typeface="Trebuchet MS" pitchFamily="34" charset="0"/>
              </a:rPr>
              <a:t>Apr</a:t>
            </a:r>
          </a:p>
          <a:p>
            <a:pPr marL="0" marR="0" lvl="0" indent="0" defTabSz="914400" eaLnBrk="1" fontAlgn="auto" latinLnBrk="0" hangingPunct="1">
              <a:lnSpc>
                <a:spcPct val="100000"/>
              </a:lnSpc>
              <a:spcBef>
                <a:spcPts val="0"/>
              </a:spcBef>
              <a:spcAft>
                <a:spcPct val="88000"/>
              </a:spcAft>
              <a:buClrTx/>
              <a:buSzTx/>
              <a:buFontTx/>
              <a:buNone/>
              <a:tabLst/>
              <a:defRPr/>
            </a:pPr>
            <a:r>
              <a:rPr kumimoji="0" lang="en-US" sz="2000" b="0" i="0" u="none" strike="noStrike" kern="0" cap="none" spc="0" normalizeH="0" baseline="0" noProof="0">
                <a:ln>
                  <a:noFill/>
                </a:ln>
                <a:solidFill>
                  <a:sysClr val="windowText" lastClr="000000"/>
                </a:solidFill>
                <a:effectLst>
                  <a:outerShdw blurRad="38100" dist="38100" dir="2700000" algn="tl">
                    <a:srgbClr val="C0C0C0"/>
                  </a:outerShdw>
                </a:effectLst>
                <a:uLnTx/>
                <a:uFillTx/>
                <a:latin typeface="Trebuchet MS" pitchFamily="34" charset="0"/>
              </a:rPr>
              <a:t>May</a:t>
            </a:r>
          </a:p>
          <a:p>
            <a:pPr marL="0" marR="0" lvl="0" indent="0" defTabSz="914400" eaLnBrk="1" fontAlgn="auto" latinLnBrk="0" hangingPunct="1">
              <a:lnSpc>
                <a:spcPct val="100000"/>
              </a:lnSpc>
              <a:spcBef>
                <a:spcPts val="0"/>
              </a:spcBef>
              <a:spcAft>
                <a:spcPct val="88000"/>
              </a:spcAft>
              <a:buClrTx/>
              <a:buSzTx/>
              <a:buFontTx/>
              <a:buNone/>
              <a:tabLst/>
              <a:defRPr/>
            </a:pPr>
            <a:r>
              <a:rPr kumimoji="0" lang="en-US" sz="2000" b="0" i="0" u="none" strike="noStrike" kern="0" cap="none" spc="0" normalizeH="0" baseline="0" noProof="0">
                <a:ln>
                  <a:noFill/>
                </a:ln>
                <a:solidFill>
                  <a:sysClr val="windowText" lastClr="000000"/>
                </a:solidFill>
                <a:effectLst>
                  <a:outerShdw blurRad="38100" dist="38100" dir="2700000" algn="tl">
                    <a:srgbClr val="C0C0C0"/>
                  </a:outerShdw>
                </a:effectLst>
                <a:uLnTx/>
                <a:uFillTx/>
                <a:latin typeface="Trebuchet MS" pitchFamily="34" charset="0"/>
              </a:rPr>
              <a:t>Jun</a:t>
            </a:r>
          </a:p>
          <a:p>
            <a:pPr marL="0" marR="0" lvl="0" indent="0" defTabSz="914400" eaLnBrk="1" fontAlgn="auto" latinLnBrk="0" hangingPunct="1">
              <a:lnSpc>
                <a:spcPct val="100000"/>
              </a:lnSpc>
              <a:spcBef>
                <a:spcPts val="0"/>
              </a:spcBef>
              <a:spcAft>
                <a:spcPct val="88000"/>
              </a:spcAft>
              <a:buClrTx/>
              <a:buSzTx/>
              <a:buFontTx/>
              <a:buNone/>
              <a:tabLst/>
              <a:defRPr/>
            </a:pPr>
            <a:r>
              <a:rPr kumimoji="0" lang="en-US" sz="2000" b="0" i="0" u="none" strike="noStrike" kern="0" cap="none" spc="0" normalizeH="0" baseline="0" noProof="0">
                <a:ln>
                  <a:noFill/>
                </a:ln>
                <a:solidFill>
                  <a:sysClr val="windowText" lastClr="000000"/>
                </a:solidFill>
                <a:effectLst>
                  <a:outerShdw blurRad="38100" dist="38100" dir="2700000" algn="tl">
                    <a:srgbClr val="C0C0C0"/>
                  </a:outerShdw>
                </a:effectLst>
                <a:uLnTx/>
                <a:uFillTx/>
                <a:latin typeface="Trebuchet MS" pitchFamily="34" charset="0"/>
              </a:rPr>
              <a:t>Jul</a:t>
            </a:r>
          </a:p>
          <a:p>
            <a:pPr marL="0" marR="0" lvl="0" indent="0" defTabSz="914400" eaLnBrk="1" fontAlgn="auto" latinLnBrk="0" hangingPunct="1">
              <a:lnSpc>
                <a:spcPct val="100000"/>
              </a:lnSpc>
              <a:spcBef>
                <a:spcPts val="0"/>
              </a:spcBef>
              <a:spcAft>
                <a:spcPct val="88000"/>
              </a:spcAft>
              <a:buClrTx/>
              <a:buSzTx/>
              <a:buFontTx/>
              <a:buNone/>
              <a:tabLst/>
              <a:defRPr/>
            </a:pPr>
            <a:r>
              <a:rPr kumimoji="0" lang="en-US" sz="2000" b="0" i="0" u="none" strike="noStrike" kern="0" cap="none" spc="0" normalizeH="0" baseline="0" noProof="0">
                <a:ln>
                  <a:noFill/>
                </a:ln>
                <a:solidFill>
                  <a:sysClr val="windowText" lastClr="000000"/>
                </a:solidFill>
                <a:effectLst>
                  <a:outerShdw blurRad="38100" dist="38100" dir="2700000" algn="tl">
                    <a:srgbClr val="C0C0C0"/>
                  </a:outerShdw>
                </a:effectLst>
                <a:uLnTx/>
                <a:uFillTx/>
                <a:latin typeface="Trebuchet MS" pitchFamily="34" charset="0"/>
              </a:rPr>
              <a:t>Aug</a:t>
            </a:r>
          </a:p>
          <a:p>
            <a:pPr marL="0" marR="0" lvl="0" indent="0" defTabSz="914400" eaLnBrk="1" fontAlgn="auto" latinLnBrk="0" hangingPunct="1">
              <a:lnSpc>
                <a:spcPct val="100000"/>
              </a:lnSpc>
              <a:spcBef>
                <a:spcPts val="0"/>
              </a:spcBef>
              <a:spcAft>
                <a:spcPct val="88000"/>
              </a:spcAft>
              <a:buClrTx/>
              <a:buSzTx/>
              <a:buFontTx/>
              <a:buNone/>
              <a:tabLst/>
              <a:defRPr/>
            </a:pPr>
            <a:r>
              <a:rPr kumimoji="0" lang="en-US" sz="2000" b="0" i="0" u="none" strike="noStrike" kern="0" cap="none" spc="0" normalizeH="0" baseline="0" noProof="0">
                <a:ln>
                  <a:noFill/>
                </a:ln>
                <a:solidFill>
                  <a:sysClr val="windowText" lastClr="000000"/>
                </a:solidFill>
                <a:effectLst>
                  <a:outerShdw blurRad="38100" dist="38100" dir="2700000" algn="tl">
                    <a:srgbClr val="C0C0C0"/>
                  </a:outerShdw>
                </a:effectLst>
                <a:uLnTx/>
                <a:uFillTx/>
                <a:latin typeface="Trebuchet MS" pitchFamily="34" charset="0"/>
              </a:rPr>
              <a:t>Sep</a:t>
            </a:r>
          </a:p>
          <a:p>
            <a:pPr marL="0" marR="0" lvl="0" indent="0" defTabSz="914400" eaLnBrk="1" fontAlgn="auto" latinLnBrk="0" hangingPunct="1">
              <a:lnSpc>
                <a:spcPct val="100000"/>
              </a:lnSpc>
              <a:spcBef>
                <a:spcPts val="0"/>
              </a:spcBef>
              <a:spcAft>
                <a:spcPct val="88000"/>
              </a:spcAft>
              <a:buClrTx/>
              <a:buSzTx/>
              <a:buFontTx/>
              <a:buNone/>
              <a:tabLst/>
              <a:defRPr/>
            </a:pPr>
            <a:r>
              <a:rPr kumimoji="0" lang="en-US" sz="2000" b="0" i="0" u="none" strike="noStrike" kern="0" cap="none" spc="0" normalizeH="0" baseline="0" noProof="0">
                <a:ln>
                  <a:noFill/>
                </a:ln>
                <a:solidFill>
                  <a:sysClr val="windowText" lastClr="000000"/>
                </a:solidFill>
                <a:effectLst>
                  <a:outerShdw blurRad="38100" dist="38100" dir="2700000" algn="tl">
                    <a:srgbClr val="C0C0C0"/>
                  </a:outerShdw>
                </a:effectLst>
                <a:uLnTx/>
                <a:uFillTx/>
                <a:latin typeface="Trebuchet MS" pitchFamily="34" charset="0"/>
              </a:rPr>
              <a:t>Oct</a:t>
            </a:r>
          </a:p>
          <a:p>
            <a:pPr marL="0" marR="0" lvl="0" indent="0" defTabSz="914400" eaLnBrk="1" fontAlgn="auto" latinLnBrk="0" hangingPunct="1">
              <a:lnSpc>
                <a:spcPct val="100000"/>
              </a:lnSpc>
              <a:spcBef>
                <a:spcPts val="0"/>
              </a:spcBef>
              <a:spcAft>
                <a:spcPct val="88000"/>
              </a:spcAft>
              <a:buClrTx/>
              <a:buSzTx/>
              <a:buFontTx/>
              <a:buNone/>
              <a:tabLst/>
              <a:defRPr/>
            </a:pPr>
            <a:r>
              <a:rPr kumimoji="0" lang="en-US" sz="2000" b="0" i="0" u="none" strike="noStrike" kern="0" cap="none" spc="0" normalizeH="0" baseline="0" noProof="0">
                <a:ln>
                  <a:noFill/>
                </a:ln>
                <a:solidFill>
                  <a:sysClr val="windowText" lastClr="000000"/>
                </a:solidFill>
                <a:effectLst>
                  <a:outerShdw blurRad="38100" dist="38100" dir="2700000" algn="tl">
                    <a:srgbClr val="C0C0C0"/>
                  </a:outerShdw>
                </a:effectLst>
                <a:uLnTx/>
                <a:uFillTx/>
                <a:latin typeface="Trebuchet MS" pitchFamily="34" charset="0"/>
              </a:rPr>
              <a:t>Nov</a:t>
            </a:r>
          </a:p>
          <a:p>
            <a:pPr marL="0" marR="0" lvl="0" indent="0" defTabSz="914400" eaLnBrk="1" fontAlgn="auto" latinLnBrk="0" hangingPunct="1">
              <a:lnSpc>
                <a:spcPct val="100000"/>
              </a:lnSpc>
              <a:spcBef>
                <a:spcPts val="0"/>
              </a:spcBef>
              <a:spcAft>
                <a:spcPct val="88000"/>
              </a:spcAft>
              <a:buClrTx/>
              <a:buSzTx/>
              <a:buFontTx/>
              <a:buNone/>
              <a:tabLst/>
              <a:defRPr/>
            </a:pPr>
            <a:r>
              <a:rPr kumimoji="0" lang="en-US" sz="2000" b="0" i="0" u="none" strike="noStrike" kern="0" cap="none" spc="0" normalizeH="0" baseline="0" noProof="0">
                <a:ln>
                  <a:noFill/>
                </a:ln>
                <a:solidFill>
                  <a:sysClr val="windowText" lastClr="000000"/>
                </a:solidFill>
                <a:effectLst>
                  <a:outerShdw blurRad="38100" dist="38100" dir="2700000" algn="tl">
                    <a:srgbClr val="C0C0C0"/>
                  </a:outerShdw>
                </a:effectLst>
                <a:uLnTx/>
                <a:uFillTx/>
                <a:latin typeface="Trebuchet MS" pitchFamily="34" charset="0"/>
              </a:rPr>
              <a:t>Dec</a:t>
            </a:r>
            <a:endParaRPr kumimoji="0" lang="en-GB" sz="2000" b="0" i="0" u="none" strike="noStrike" kern="0" cap="none" spc="0" normalizeH="0" baseline="0" noProof="0">
              <a:ln>
                <a:noFill/>
              </a:ln>
              <a:solidFill>
                <a:sysClr val="windowText" lastClr="000000"/>
              </a:solidFill>
              <a:effectLst>
                <a:outerShdw blurRad="38100" dist="38100" dir="2700000" algn="tl">
                  <a:srgbClr val="C0C0C0"/>
                </a:outerShdw>
              </a:effectLst>
              <a:uLnTx/>
              <a:uFillTx/>
              <a:latin typeface="Trebuchet MS" pitchFamily="34" charset="0"/>
            </a:endParaRPr>
          </a:p>
        </p:txBody>
      </p:sp>
      <p:sp>
        <p:nvSpPr>
          <p:cNvPr id="161796" name="Text Box 4"/>
          <p:cNvSpPr txBox="1">
            <a:spLocks noChangeArrowheads="1"/>
          </p:cNvSpPr>
          <p:nvPr/>
        </p:nvSpPr>
        <p:spPr bwMode="auto">
          <a:xfrm>
            <a:off x="5851528" y="152401"/>
            <a:ext cx="3140075" cy="4997450"/>
          </a:xfrm>
          <a:prstGeom prst="rect">
            <a:avLst/>
          </a:prstGeom>
          <a:solidFill>
            <a:schemeClr val="bg1"/>
          </a:solidFill>
          <a:ln w="28575">
            <a:solidFill>
              <a:schemeClr val="tx1"/>
            </a:solidFill>
            <a:miter lim="800000"/>
            <a:headEnd/>
            <a:tailEnd/>
          </a:ln>
          <a:effectLst/>
        </p:spPr>
        <p:txBody>
          <a:bodyPr lIns="91410" tIns="45706" rIns="91410" bIns="45706">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ysClr val="windowText" lastClr="000000"/>
                </a:solidFill>
                <a:effectLst>
                  <a:outerShdw blurRad="38100" dist="38100" dir="2700000" algn="tl">
                    <a:srgbClr val="C0C0C0"/>
                  </a:outerShdw>
                </a:effectLst>
                <a:uLnTx/>
                <a:uFillTx/>
                <a:latin typeface="Trebuchet MS" pitchFamily="34" charset="0"/>
              </a:rPr>
              <a:t>The Western Cape: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sysClr val="windowText" lastClr="000000"/>
              </a:solidFill>
              <a:effectLst>
                <a:outerShdw blurRad="38100" dist="38100" dir="2700000" algn="tl">
                  <a:srgbClr val="C0C0C0"/>
                </a:outerShdw>
              </a:effectLst>
              <a:uLnTx/>
              <a:uFillTx/>
              <a:latin typeface="Trebuchet MS"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ysClr val="windowText" lastClr="000000"/>
                </a:solidFill>
                <a:effectLst>
                  <a:outerShdw blurRad="38100" dist="38100" dir="2700000" algn="tl">
                    <a:srgbClr val="C0C0C0"/>
                  </a:outerShdw>
                </a:effectLst>
                <a:uLnTx/>
                <a:uFillTx/>
                <a:latin typeface="Trebuchet MS" pitchFamily="34" charset="0"/>
              </a:rPr>
              <a:t>Projected changes in rainfall pattern and magnitude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sysClr val="windowText" lastClr="000000"/>
              </a:solidFill>
              <a:effectLst>
                <a:outerShdw blurRad="38100" dist="38100" dir="2700000" algn="tl">
                  <a:srgbClr val="C0C0C0"/>
                </a:outerShdw>
              </a:effectLst>
              <a:uLnTx/>
              <a:uFillTx/>
              <a:latin typeface="Trebuchet MS"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chemeClr val="accent2"/>
                </a:solidFill>
                <a:effectLst>
                  <a:outerShdw blurRad="38100" dist="38100" dir="2700000" algn="tl">
                    <a:srgbClr val="C0C0C0"/>
                  </a:outerShdw>
                </a:effectLst>
                <a:uLnTx/>
                <a:uFillTx/>
                <a:latin typeface="Trebuchet MS" pitchFamily="34" charset="0"/>
              </a:rPr>
              <a:t>Monthly Total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sysClr val="windowText" lastClr="000000"/>
              </a:solidFill>
              <a:effectLst>
                <a:outerShdw blurRad="38100" dist="38100" dir="2700000" algn="tl">
                  <a:srgbClr val="C0C0C0"/>
                </a:outerShdw>
              </a:effectLst>
              <a:uLnTx/>
              <a:uFillTx/>
              <a:latin typeface="Trebuchet MS"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ysClr val="windowText" lastClr="000000"/>
                </a:solidFill>
                <a:effectLst>
                  <a:outerShdw blurRad="38100" dist="38100" dir="2700000" algn="tl">
                    <a:srgbClr val="C0C0C0"/>
                  </a:outerShdw>
                </a:effectLst>
                <a:uLnTx/>
                <a:uFillTx/>
                <a:latin typeface="Trebuchet MS" pitchFamily="34" charset="0"/>
              </a:rPr>
              <a:t>Downscaling to a 0.1</a:t>
            </a:r>
            <a:r>
              <a:rPr kumimoji="0" lang="en-GB" sz="2000" b="1" i="0" u="none" strike="noStrike" kern="0" cap="none" spc="0" normalizeH="0" baseline="0" noProof="0">
                <a:ln>
                  <a:noFill/>
                </a:ln>
                <a:solidFill>
                  <a:sysClr val="windowText" lastClr="000000"/>
                </a:solidFill>
                <a:effectLst>
                  <a:outerShdw blurRad="38100" dist="38100" dir="2700000" algn="tl">
                    <a:srgbClr val="C0C0C0"/>
                  </a:outerShdw>
                </a:effectLst>
                <a:uLnTx/>
                <a:uFillTx/>
                <a:latin typeface="Trebuchet MS" pitchFamily="34" charset="0"/>
                <a:cs typeface="Times New Roman" pitchFamily="18" charset="0"/>
              </a:rPr>
              <a:t>º</a:t>
            </a:r>
            <a:r>
              <a:rPr kumimoji="0" lang="en-GB" sz="2000" b="1" i="0" u="none" strike="noStrike" kern="0" cap="none" spc="0" normalizeH="0" baseline="0" noProof="0">
                <a:ln>
                  <a:noFill/>
                </a:ln>
                <a:solidFill>
                  <a:sysClr val="windowText" lastClr="000000"/>
                </a:solidFill>
                <a:effectLst>
                  <a:outerShdw blurRad="38100" dist="38100" dir="2700000" algn="tl">
                    <a:srgbClr val="C0C0C0"/>
                  </a:outerShdw>
                </a:effectLst>
                <a:uLnTx/>
                <a:uFillTx/>
                <a:latin typeface="Trebuchet MS" pitchFamily="34" charset="0"/>
              </a:rPr>
              <a:t>  precipitation grid: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a:ln>
                <a:noFill/>
              </a:ln>
              <a:solidFill>
                <a:sysClr val="windowText" lastClr="000000"/>
              </a:solidFill>
              <a:effectLst>
                <a:outerShdw blurRad="38100" dist="38100" dir="2700000" algn="tl">
                  <a:srgbClr val="C0C0C0"/>
                </a:outerShdw>
              </a:effectLst>
              <a:uLnTx/>
              <a:uFillTx/>
              <a:latin typeface="Trebuchet MS"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a:ln>
                  <a:noFill/>
                </a:ln>
                <a:solidFill>
                  <a:sysClr val="windowText" lastClr="000000"/>
                </a:solidFill>
                <a:effectLst/>
                <a:uLnTx/>
                <a:uFillTx/>
                <a:latin typeface="Trebuchet MS" pitchFamily="34" charset="0"/>
              </a:rPr>
              <a:t>6 GCMs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ysClr val="windowText" lastClr="000000"/>
              </a:solidFill>
              <a:effectLst/>
              <a:uLnTx/>
              <a:uFillTx/>
              <a:latin typeface="Trebuchet MS"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a:ln>
                  <a:noFill/>
                </a:ln>
                <a:solidFill>
                  <a:sysClr val="windowText" lastClr="000000"/>
                </a:solidFill>
                <a:effectLst/>
                <a:uLnTx/>
                <a:uFillTx/>
                <a:latin typeface="Trebuchet MS" pitchFamily="34" charset="0"/>
              </a:rPr>
              <a:t>SRES A2 forcing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ysClr val="windowText" lastClr="000000"/>
              </a:solidFill>
              <a:effectLst/>
              <a:uLnTx/>
              <a:uFillTx/>
              <a:latin typeface="Trebuchet MS"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a:ln>
                  <a:noFill/>
                </a:ln>
                <a:solidFill>
                  <a:sysClr val="windowText" lastClr="000000"/>
                </a:solidFill>
                <a:effectLst/>
                <a:uLnTx/>
                <a:uFillTx/>
                <a:latin typeface="Trebuchet MS" pitchFamily="34" charset="0"/>
              </a:rPr>
              <a:t>Future – Control anomaly</a:t>
            </a:r>
          </a:p>
        </p:txBody>
      </p:sp>
      <p:pic>
        <p:nvPicPr>
          <p:cNvPr id="28676" name="Picture 8" descr="CSAG_logo"/>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812360" y="5806310"/>
            <a:ext cx="1331641" cy="1051693"/>
          </a:xfrm>
          <a:prstGeom prst="rect">
            <a:avLst/>
          </a:prstGeom>
          <a:noFill/>
          <a:ln w="9525">
            <a:noFill/>
            <a:miter lim="800000"/>
            <a:headEnd/>
            <a:tailEnd/>
          </a:ln>
        </p:spPr>
      </p:pic>
    </p:spTree>
    <p:extLst>
      <p:ext uri="{BB962C8B-B14F-4D97-AF65-F5344CB8AC3E}">
        <p14:creationId xmlns:p14="http://schemas.microsoft.com/office/powerpoint/2010/main" val="16966150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4470" y="143492"/>
            <a:ext cx="5107641" cy="6615896"/>
          </a:xfrm>
          <a:prstGeom prst="rect">
            <a:avLst/>
          </a:prstGeom>
        </p:spPr>
      </p:pic>
      <p:pic>
        <p:nvPicPr>
          <p:cNvPr id="4" name="Picture 3"/>
          <p:cNvPicPr>
            <a:picLocks noChangeAspect="1"/>
          </p:cNvPicPr>
          <p:nvPr/>
        </p:nvPicPr>
        <p:blipFill>
          <a:blip r:embed="rId3"/>
          <a:stretch>
            <a:fillRect/>
          </a:stretch>
        </p:blipFill>
        <p:spPr>
          <a:xfrm>
            <a:off x="5286936" y="143492"/>
            <a:ext cx="3786986" cy="2413187"/>
          </a:xfrm>
          <a:prstGeom prst="rect">
            <a:avLst/>
          </a:prstGeom>
        </p:spPr>
      </p:pic>
      <p:pic>
        <p:nvPicPr>
          <p:cNvPr id="5" name="Picture 4"/>
          <p:cNvPicPr>
            <a:picLocks noChangeAspect="1"/>
          </p:cNvPicPr>
          <p:nvPr/>
        </p:nvPicPr>
        <p:blipFill>
          <a:blip r:embed="rId4"/>
          <a:stretch>
            <a:fillRect/>
          </a:stretch>
        </p:blipFill>
        <p:spPr>
          <a:xfrm>
            <a:off x="5416643" y="3014381"/>
            <a:ext cx="3562004" cy="2866465"/>
          </a:xfrm>
          <a:prstGeom prst="rect">
            <a:avLst/>
          </a:prstGeom>
        </p:spPr>
      </p:pic>
    </p:spTree>
    <p:extLst>
      <p:ext uri="{BB962C8B-B14F-4D97-AF65-F5344CB8AC3E}">
        <p14:creationId xmlns:p14="http://schemas.microsoft.com/office/powerpoint/2010/main" val="4066858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The useful message</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2315"/>
            <a:ext cx="13716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4447" y="1721241"/>
            <a:ext cx="8543365" cy="1754326"/>
          </a:xfrm>
          <a:prstGeom prst="rect">
            <a:avLst/>
          </a:prstGeom>
        </p:spPr>
        <p:txBody>
          <a:bodyPr wrap="square">
            <a:spAutoFit/>
          </a:bodyPr>
          <a:lstStyle/>
          <a:p>
            <a:pPr marL="571500" indent="-571500">
              <a:buFont typeface="Arial" panose="020B0604020202020204" pitchFamily="34" charset="0"/>
              <a:buChar char="•"/>
            </a:pPr>
            <a:r>
              <a:rPr lang="en-ZA" sz="3600" dirty="0">
                <a:solidFill>
                  <a:schemeClr val="bg1"/>
                </a:solidFill>
              </a:rPr>
              <a:t>Production of skilful forecasts</a:t>
            </a:r>
          </a:p>
          <a:p>
            <a:pPr marL="571500" indent="-571500">
              <a:buFont typeface="Arial" panose="020B0604020202020204" pitchFamily="34" charset="0"/>
              <a:buChar char="•"/>
            </a:pPr>
            <a:r>
              <a:rPr lang="en-ZA" sz="3600" dirty="0">
                <a:solidFill>
                  <a:schemeClr val="bg1"/>
                </a:solidFill>
              </a:rPr>
              <a:t>Wide dissemination of the products</a:t>
            </a:r>
          </a:p>
          <a:p>
            <a:pPr marL="571500" indent="-571500">
              <a:buFont typeface="Arial" panose="020B0604020202020204" pitchFamily="34" charset="0"/>
              <a:buChar char="•"/>
            </a:pPr>
            <a:r>
              <a:rPr lang="en-ZA" sz="3600" dirty="0">
                <a:solidFill>
                  <a:schemeClr val="bg1"/>
                </a:solidFill>
              </a:rPr>
              <a:t>Training in interpretation and application </a:t>
            </a:r>
          </a:p>
        </p:txBody>
      </p:sp>
    </p:spTree>
    <p:extLst>
      <p:ext uri="{BB962C8B-B14F-4D97-AF65-F5344CB8AC3E}">
        <p14:creationId xmlns:p14="http://schemas.microsoft.com/office/powerpoint/2010/main" val="952985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9143999" cy="1143000"/>
          </a:xfrm>
        </p:spPr>
        <p:txBody>
          <a:bodyPr>
            <a:normAutofit fontScale="90000"/>
          </a:bodyPr>
          <a:lstStyle/>
          <a:p>
            <a:r>
              <a:rPr lang="en-GB" dirty="0">
                <a:solidFill>
                  <a:schemeClr val="bg1"/>
                </a:solidFill>
              </a:rPr>
              <a:t>Rainfall anomalies 2040-2060 (</a:t>
            </a:r>
            <a:r>
              <a:rPr lang="en-GB" sz="3100" dirty="0">
                <a:solidFill>
                  <a:schemeClr val="bg1"/>
                </a:solidFill>
              </a:rPr>
              <a:t>mm per month)</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73367" y="1113005"/>
            <a:ext cx="8597265" cy="5731510"/>
          </a:xfrm>
          <a:prstGeom prst="rect">
            <a:avLst/>
          </a:prstGeom>
        </p:spPr>
      </p:pic>
    </p:spTree>
    <p:extLst>
      <p:ext uri="{BB962C8B-B14F-4D97-AF65-F5344CB8AC3E}">
        <p14:creationId xmlns:p14="http://schemas.microsoft.com/office/powerpoint/2010/main" val="3351418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3" name="Picture 2"/>
          <p:cNvPicPr>
            <a:picLocks noChangeAspect="1"/>
          </p:cNvPicPr>
          <p:nvPr/>
        </p:nvPicPr>
        <p:blipFill>
          <a:blip r:embed="rId2"/>
          <a:stretch>
            <a:fillRect/>
          </a:stretch>
        </p:blipFill>
        <p:spPr>
          <a:xfrm>
            <a:off x="555812" y="90967"/>
            <a:ext cx="8130988" cy="6758026"/>
          </a:xfrm>
          <a:prstGeom prst="rect">
            <a:avLst/>
          </a:prstGeom>
        </p:spPr>
      </p:pic>
    </p:spTree>
    <p:extLst>
      <p:ext uri="{BB962C8B-B14F-4D97-AF65-F5344CB8AC3E}">
        <p14:creationId xmlns:p14="http://schemas.microsoft.com/office/powerpoint/2010/main" val="1276132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In context…rainfall</a:t>
            </a:r>
          </a:p>
        </p:txBody>
      </p:sp>
      <p:pic>
        <p:nvPicPr>
          <p:cNvPr id="3" name="Picture 2"/>
          <p:cNvPicPr>
            <a:picLocks noChangeAspect="1"/>
          </p:cNvPicPr>
          <p:nvPr/>
        </p:nvPicPr>
        <p:blipFill>
          <a:blip r:embed="rId2"/>
          <a:stretch>
            <a:fillRect/>
          </a:stretch>
        </p:blipFill>
        <p:spPr>
          <a:xfrm>
            <a:off x="142875" y="1556792"/>
            <a:ext cx="8858250" cy="4324350"/>
          </a:xfrm>
          <a:prstGeom prst="rect">
            <a:avLst/>
          </a:prstGeom>
        </p:spPr>
      </p:pic>
      <p:sp>
        <p:nvSpPr>
          <p:cNvPr id="5" name="Oval 4"/>
          <p:cNvSpPr/>
          <p:nvPr/>
        </p:nvSpPr>
        <p:spPr>
          <a:xfrm>
            <a:off x="3131840" y="2708920"/>
            <a:ext cx="3168352" cy="3024336"/>
          </a:xfrm>
          <a:prstGeom prst="ellipse">
            <a:avLst/>
          </a:prstGeom>
          <a:noFill/>
          <a:ln w="603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2150"/>
            <a:ext cx="13716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6822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olidFill>
                  <a:schemeClr val="bg1"/>
                </a:solidFill>
              </a:rPr>
              <a:t>Temperature increases</a:t>
            </a:r>
          </a:p>
        </p:txBody>
      </p:sp>
      <p:pic>
        <p:nvPicPr>
          <p:cNvPr id="3" name="Picture 2"/>
          <p:cNvPicPr>
            <a:picLocks noChangeAspect="1"/>
          </p:cNvPicPr>
          <p:nvPr/>
        </p:nvPicPr>
        <p:blipFill>
          <a:blip r:embed="rId2"/>
          <a:stretch>
            <a:fillRect/>
          </a:stretch>
        </p:blipFill>
        <p:spPr>
          <a:xfrm>
            <a:off x="200025" y="1556792"/>
            <a:ext cx="8743950" cy="4286250"/>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2150"/>
            <a:ext cx="13716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800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olidFill>
                  <a:schemeClr val="bg1"/>
                </a:solidFill>
              </a:rPr>
              <a:t>Hot days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2150"/>
            <a:ext cx="13716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stretch>
            <a:fillRect/>
          </a:stretch>
        </p:blipFill>
        <p:spPr>
          <a:xfrm>
            <a:off x="185737" y="1204912"/>
            <a:ext cx="8772525" cy="4448175"/>
          </a:xfrm>
          <a:prstGeom prst="rect">
            <a:avLst/>
          </a:prstGeom>
        </p:spPr>
      </p:pic>
    </p:spTree>
    <p:extLst>
      <p:ext uri="{BB962C8B-B14F-4D97-AF65-F5344CB8AC3E}">
        <p14:creationId xmlns:p14="http://schemas.microsoft.com/office/powerpoint/2010/main" val="1510154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GB" dirty="0">
                <a:solidFill>
                  <a:schemeClr val="bg1"/>
                </a:solidFill>
              </a:rPr>
              <a:t>The message (CC will affect CV!)</a:t>
            </a:r>
          </a:p>
        </p:txBody>
      </p:sp>
      <p:sp>
        <p:nvSpPr>
          <p:cNvPr id="8" name="TextBox 7"/>
          <p:cNvSpPr txBox="1"/>
          <p:nvPr/>
        </p:nvSpPr>
        <p:spPr>
          <a:xfrm>
            <a:off x="755576" y="1196752"/>
            <a:ext cx="7488832" cy="5693866"/>
          </a:xfrm>
          <a:prstGeom prst="rect">
            <a:avLst/>
          </a:prstGeom>
          <a:noFill/>
        </p:spPr>
        <p:txBody>
          <a:bodyPr wrap="square" rtlCol="0">
            <a:spAutoFit/>
          </a:bodyPr>
          <a:lstStyle/>
          <a:p>
            <a:pPr marL="285750" indent="-285750">
              <a:buFont typeface="Arial" pitchFamily="34" charset="0"/>
              <a:buChar char="•"/>
            </a:pPr>
            <a:r>
              <a:rPr lang="en-GB" sz="2800" dirty="0">
                <a:solidFill>
                  <a:schemeClr val="bg1"/>
                </a:solidFill>
              </a:rPr>
              <a:t>It’s (probably) going to get drier</a:t>
            </a:r>
          </a:p>
          <a:p>
            <a:pPr marL="285750" indent="-285750">
              <a:buFont typeface="Arial" pitchFamily="34" charset="0"/>
              <a:buChar char="•"/>
            </a:pPr>
            <a:r>
              <a:rPr lang="en-GB" sz="2800" dirty="0">
                <a:solidFill>
                  <a:schemeClr val="bg1"/>
                </a:solidFill>
              </a:rPr>
              <a:t>Increasing temperatures increases evaporation</a:t>
            </a:r>
          </a:p>
          <a:p>
            <a:pPr marL="285750" indent="-285750">
              <a:buFont typeface="Arial" pitchFamily="34" charset="0"/>
              <a:buChar char="•"/>
            </a:pPr>
            <a:r>
              <a:rPr lang="en-GB" sz="2800" dirty="0">
                <a:solidFill>
                  <a:schemeClr val="bg1"/>
                </a:solidFill>
              </a:rPr>
              <a:t>More intense rainfall, longer dry spells</a:t>
            </a:r>
          </a:p>
          <a:p>
            <a:pPr marL="285750" indent="-285750">
              <a:buFont typeface="Arial" pitchFamily="34" charset="0"/>
              <a:buChar char="•"/>
            </a:pPr>
            <a:r>
              <a:rPr lang="en-GB" sz="2800" dirty="0">
                <a:solidFill>
                  <a:schemeClr val="bg1"/>
                </a:solidFill>
              </a:rPr>
              <a:t>More flooding</a:t>
            </a:r>
          </a:p>
          <a:p>
            <a:pPr marL="285750" indent="-285750">
              <a:buFont typeface="Arial" pitchFamily="34" charset="0"/>
              <a:buChar char="•"/>
            </a:pPr>
            <a:r>
              <a:rPr lang="en-GB" sz="2800" dirty="0">
                <a:solidFill>
                  <a:schemeClr val="bg1"/>
                </a:solidFill>
              </a:rPr>
              <a:t>More frequent droughts</a:t>
            </a:r>
          </a:p>
          <a:p>
            <a:pPr marL="285750" indent="-285750">
              <a:buFont typeface="Arial" pitchFamily="34" charset="0"/>
              <a:buChar char="•"/>
            </a:pPr>
            <a:r>
              <a:rPr lang="en-GB" sz="2800" dirty="0">
                <a:solidFill>
                  <a:schemeClr val="bg1"/>
                </a:solidFill>
              </a:rPr>
              <a:t>Relevance for Food Security:</a:t>
            </a:r>
          </a:p>
          <a:p>
            <a:pPr marL="742950" lvl="1" indent="-285750">
              <a:buFont typeface="Arial" pitchFamily="34" charset="0"/>
              <a:buChar char="•"/>
            </a:pPr>
            <a:r>
              <a:rPr lang="en-GB" sz="2800" dirty="0">
                <a:solidFill>
                  <a:schemeClr val="bg1"/>
                </a:solidFill>
              </a:rPr>
              <a:t>Favourable conditions for Disease and Pests?</a:t>
            </a:r>
          </a:p>
          <a:p>
            <a:pPr marL="742950" lvl="1" indent="-285750">
              <a:buFont typeface="Arial" pitchFamily="34" charset="0"/>
              <a:buChar char="•"/>
            </a:pPr>
            <a:r>
              <a:rPr lang="en-GB" sz="2800" dirty="0">
                <a:solidFill>
                  <a:schemeClr val="bg1"/>
                </a:solidFill>
              </a:rPr>
              <a:t>More extreme episodes</a:t>
            </a:r>
          </a:p>
          <a:p>
            <a:pPr marL="742950" lvl="1" indent="-285750">
              <a:buFont typeface="Arial" pitchFamily="34" charset="0"/>
              <a:buChar char="•"/>
            </a:pPr>
            <a:r>
              <a:rPr lang="en-GB" sz="2800" dirty="0">
                <a:solidFill>
                  <a:schemeClr val="bg1"/>
                </a:solidFill>
              </a:rPr>
              <a:t>Water insecurity</a:t>
            </a:r>
          </a:p>
          <a:p>
            <a:pPr marL="742950" lvl="1" indent="-285750">
              <a:buFont typeface="Arial" pitchFamily="34" charset="0"/>
              <a:buChar char="•"/>
            </a:pPr>
            <a:r>
              <a:rPr lang="en-GB" sz="2800" dirty="0">
                <a:solidFill>
                  <a:schemeClr val="bg1"/>
                </a:solidFill>
              </a:rPr>
              <a:t>Food insecurity (crop yield impacts)</a:t>
            </a:r>
          </a:p>
          <a:p>
            <a:pPr marL="742950" lvl="1" indent="-285750">
              <a:buFont typeface="Arial" pitchFamily="34" charset="0"/>
              <a:buChar char="•"/>
            </a:pPr>
            <a:r>
              <a:rPr lang="en-GB" sz="2800" dirty="0">
                <a:solidFill>
                  <a:schemeClr val="bg1"/>
                </a:solidFill>
              </a:rPr>
              <a:t>Spoilage?</a:t>
            </a:r>
          </a:p>
          <a:p>
            <a:pPr marL="742950" lvl="1" indent="-285750">
              <a:buFont typeface="Arial" pitchFamily="34" charset="0"/>
              <a:buChar char="•"/>
            </a:pPr>
            <a:r>
              <a:rPr lang="en-GB" sz="2800" dirty="0">
                <a:solidFill>
                  <a:schemeClr val="bg1"/>
                </a:solidFill>
              </a:rPr>
              <a:t>?????</a:t>
            </a:r>
          </a:p>
          <a:p>
            <a:pPr marL="742950" lvl="1" indent="-285750">
              <a:buFont typeface="Arial" pitchFamily="34" charset="0"/>
              <a:buChar char="•"/>
            </a:pPr>
            <a:endParaRPr lang="en-GB" sz="2800" dirty="0">
              <a:solidFill>
                <a:schemeClr val="bg1"/>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2150"/>
            <a:ext cx="13716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9009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ZA" sz="3200" b="1" dirty="0">
                <a:latin typeface="+mn-lt"/>
              </a:rPr>
              <a:t>Climate-related disasters (including droughts, floods and storms) are among the main drivers of food insecurity.</a:t>
            </a:r>
          </a:p>
        </p:txBody>
      </p:sp>
      <p:pic>
        <p:nvPicPr>
          <p:cNvPr id="5" name="Picture 4"/>
          <p:cNvPicPr>
            <a:picLocks noChangeAspect="1"/>
          </p:cNvPicPr>
          <p:nvPr/>
        </p:nvPicPr>
        <p:blipFill rotWithShape="1">
          <a:blip r:embed="rId2"/>
          <a:srcRect l="9230"/>
          <a:stretch/>
        </p:blipFill>
        <p:spPr>
          <a:xfrm>
            <a:off x="628649" y="1825625"/>
            <a:ext cx="4322909" cy="2676525"/>
          </a:xfrm>
          <a:prstGeom prst="rect">
            <a:avLst/>
          </a:prstGeom>
        </p:spPr>
      </p:pic>
      <p:pic>
        <p:nvPicPr>
          <p:cNvPr id="6" name="Content Placeholder 5"/>
          <p:cNvPicPr>
            <a:picLocks noGrp="1" noChangeAspect="1"/>
          </p:cNvPicPr>
          <p:nvPr>
            <p:ph idx="1"/>
          </p:nvPr>
        </p:nvPicPr>
        <p:blipFill>
          <a:blip r:embed="rId3"/>
          <a:stretch>
            <a:fillRect/>
          </a:stretch>
        </p:blipFill>
        <p:spPr>
          <a:xfrm>
            <a:off x="4177553" y="3616015"/>
            <a:ext cx="4966447" cy="3241986"/>
          </a:xfrm>
          <a:prstGeom prst="rect">
            <a:avLst/>
          </a:prstGeom>
        </p:spPr>
      </p:pic>
      <p:pic>
        <p:nvPicPr>
          <p:cNvPr id="7" name="Picture 6"/>
          <p:cNvPicPr>
            <a:picLocks noChangeAspect="1"/>
          </p:cNvPicPr>
          <p:nvPr/>
        </p:nvPicPr>
        <p:blipFill>
          <a:blip r:embed="rId4"/>
          <a:stretch>
            <a:fillRect/>
          </a:stretch>
        </p:blipFill>
        <p:spPr>
          <a:xfrm>
            <a:off x="0" y="5778914"/>
            <a:ext cx="1365622" cy="1079086"/>
          </a:xfrm>
          <a:prstGeom prst="rect">
            <a:avLst/>
          </a:prstGeom>
        </p:spPr>
      </p:pic>
    </p:spTree>
    <p:extLst>
      <p:ext uri="{BB962C8B-B14F-4D97-AF65-F5344CB8AC3E}">
        <p14:creationId xmlns:p14="http://schemas.microsoft.com/office/powerpoint/2010/main" val="1265849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The alarm bells</a:t>
            </a:r>
          </a:p>
        </p:txBody>
      </p:sp>
      <p:sp>
        <p:nvSpPr>
          <p:cNvPr id="3" name="TextBox 2"/>
          <p:cNvSpPr txBox="1"/>
          <p:nvPr/>
        </p:nvSpPr>
        <p:spPr>
          <a:xfrm>
            <a:off x="755576" y="1628800"/>
            <a:ext cx="7725036" cy="4401205"/>
          </a:xfrm>
          <a:prstGeom prst="rect">
            <a:avLst/>
          </a:prstGeom>
          <a:noFill/>
        </p:spPr>
        <p:txBody>
          <a:bodyPr wrap="square" rtlCol="0">
            <a:spAutoFit/>
          </a:bodyPr>
          <a:lstStyle/>
          <a:p>
            <a:pPr marL="285750" indent="-285750">
              <a:buFont typeface="Arial" pitchFamily="34" charset="0"/>
              <a:buChar char="•"/>
            </a:pPr>
            <a:r>
              <a:rPr lang="en-GB" sz="2800" dirty="0">
                <a:solidFill>
                  <a:schemeClr val="bg1"/>
                </a:solidFill>
              </a:rPr>
              <a:t>There is a dearth of useful climate information </a:t>
            </a:r>
          </a:p>
          <a:p>
            <a:pPr marL="285750" indent="-285750">
              <a:buFont typeface="Arial" pitchFamily="34" charset="0"/>
              <a:buChar char="•"/>
            </a:pPr>
            <a:r>
              <a:rPr lang="en-GB" sz="2800" dirty="0">
                <a:solidFill>
                  <a:schemeClr val="bg1"/>
                </a:solidFill>
              </a:rPr>
              <a:t>Are there crop thresholds for temp/rainfall that will be breached more often?</a:t>
            </a:r>
          </a:p>
          <a:p>
            <a:pPr marL="285750" indent="-285750">
              <a:buFont typeface="Arial" pitchFamily="34" charset="0"/>
              <a:buChar char="•"/>
            </a:pPr>
            <a:r>
              <a:rPr lang="en-GB" sz="2800" dirty="0">
                <a:solidFill>
                  <a:schemeClr val="bg1"/>
                </a:solidFill>
              </a:rPr>
              <a:t>How will the food/population/climate nexus respond to a changing climate in terms of exposure to more serious food security problems?</a:t>
            </a:r>
          </a:p>
          <a:p>
            <a:pPr marL="285750" indent="-285750">
              <a:buFont typeface="Arial" pitchFamily="34" charset="0"/>
              <a:buChar char="•"/>
            </a:pPr>
            <a:endParaRPr lang="en-GB" sz="2800" dirty="0">
              <a:solidFill>
                <a:schemeClr val="bg1"/>
              </a:solidFill>
            </a:endParaRPr>
          </a:p>
          <a:p>
            <a:pPr marL="285750" indent="-285750">
              <a:buFont typeface="Arial" pitchFamily="34" charset="0"/>
              <a:buChar char="•"/>
            </a:pPr>
            <a:endParaRPr lang="en-GB" sz="2800" dirty="0">
              <a:solidFill>
                <a:schemeClr val="bg1"/>
              </a:solidFill>
            </a:endParaRPr>
          </a:p>
          <a:p>
            <a:pPr marL="285750" indent="-285750">
              <a:buFont typeface="Arial" pitchFamily="34" charset="0"/>
              <a:buChar char="•"/>
            </a:pPr>
            <a:endParaRPr lang="en-GB" sz="2800" dirty="0">
              <a:solidFill>
                <a:schemeClr val="bg1"/>
              </a:solidFill>
            </a:endParaRPr>
          </a:p>
          <a:p>
            <a:pPr marL="742950" lvl="1" indent="-285750">
              <a:buFont typeface="Arial" pitchFamily="34" charset="0"/>
              <a:buChar char="•"/>
            </a:pPr>
            <a:endParaRPr lang="en-GB" sz="2800" dirty="0">
              <a:solidFill>
                <a:schemeClr val="bg1"/>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85" y="5772150"/>
            <a:ext cx="13716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4584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3" name="Picture 2"/>
          <p:cNvPicPr>
            <a:picLocks noChangeAspect="1"/>
          </p:cNvPicPr>
          <p:nvPr/>
        </p:nvPicPr>
        <p:blipFill>
          <a:blip r:embed="rId2"/>
          <a:stretch>
            <a:fillRect/>
          </a:stretch>
        </p:blipFill>
        <p:spPr>
          <a:xfrm>
            <a:off x="119465" y="144965"/>
            <a:ext cx="5898592" cy="2818122"/>
          </a:xfrm>
          <a:prstGeom prst="rect">
            <a:avLst/>
          </a:prstGeom>
        </p:spPr>
      </p:pic>
      <p:pic>
        <p:nvPicPr>
          <p:cNvPr id="4" name="Picture 3"/>
          <p:cNvPicPr>
            <a:picLocks noChangeAspect="1"/>
          </p:cNvPicPr>
          <p:nvPr/>
        </p:nvPicPr>
        <p:blipFill>
          <a:blip r:embed="rId3"/>
          <a:stretch>
            <a:fillRect/>
          </a:stretch>
        </p:blipFill>
        <p:spPr>
          <a:xfrm>
            <a:off x="3012919" y="2571285"/>
            <a:ext cx="6010275" cy="4191000"/>
          </a:xfrm>
          <a:prstGeom prst="rect">
            <a:avLst/>
          </a:prstGeom>
        </p:spPr>
      </p:pic>
    </p:spTree>
    <p:extLst>
      <p:ext uri="{BB962C8B-B14F-4D97-AF65-F5344CB8AC3E}">
        <p14:creationId xmlns:p14="http://schemas.microsoft.com/office/powerpoint/2010/main" val="1992621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a:stretch>
            <a:fillRect/>
          </a:stretch>
        </p:blipFill>
        <p:spPr bwMode="auto">
          <a:xfrm>
            <a:off x="-7938" y="-20635"/>
            <a:ext cx="9159876" cy="6904038"/>
          </a:xfrm>
          <a:prstGeom prst="rect">
            <a:avLst/>
          </a:prstGeom>
          <a:noFill/>
          <a:ln w="9525">
            <a:noFill/>
            <a:miter lim="800000"/>
            <a:headEnd/>
            <a:tailEnd/>
          </a:ln>
          <a:effectLst/>
        </p:spPr>
      </p:pic>
      <p:sp>
        <p:nvSpPr>
          <p:cNvPr id="67589" name="Text Box 5"/>
          <p:cNvSpPr txBox="1">
            <a:spLocks noChangeArrowheads="1"/>
          </p:cNvSpPr>
          <p:nvPr/>
        </p:nvSpPr>
        <p:spPr bwMode="auto">
          <a:xfrm>
            <a:off x="4429126" y="476253"/>
            <a:ext cx="4391026" cy="3662541"/>
          </a:xfrm>
          <a:prstGeom prst="rect">
            <a:avLst/>
          </a:prstGeom>
          <a:noFill/>
          <a:ln w="9525">
            <a:noFill/>
            <a:miter lim="800000"/>
            <a:headEnd/>
            <a:tailEnd/>
          </a:ln>
          <a:effectLst/>
        </p:spPr>
        <p:txBody>
          <a:bodyPr wrap="square" lIns="91410" tIns="45706" rIns="91410" bIns="45706">
            <a:spAutoFit/>
          </a:bodyPr>
          <a:lstStyle/>
          <a:p>
            <a:pPr algn="ctr">
              <a:spcBef>
                <a:spcPct val="50000"/>
              </a:spcBef>
            </a:pPr>
            <a:r>
              <a:rPr lang="en-GB" sz="4000" b="1" dirty="0">
                <a:solidFill>
                  <a:schemeClr val="bg1"/>
                </a:solidFill>
              </a:rPr>
              <a:t>THANK YOU</a:t>
            </a:r>
          </a:p>
          <a:p>
            <a:pPr>
              <a:spcBef>
                <a:spcPct val="50000"/>
              </a:spcBef>
            </a:pPr>
            <a:endParaRPr lang="en-GB" sz="3200" b="1" dirty="0">
              <a:solidFill>
                <a:schemeClr val="bg1"/>
              </a:solidFill>
            </a:endParaRPr>
          </a:p>
          <a:p>
            <a:pPr>
              <a:spcBef>
                <a:spcPct val="50000"/>
              </a:spcBef>
            </a:pPr>
            <a:endParaRPr lang="en-GB" sz="3200" b="1" dirty="0">
              <a:solidFill>
                <a:schemeClr val="bg1"/>
              </a:solidFill>
            </a:endParaRPr>
          </a:p>
          <a:p>
            <a:pPr>
              <a:spcBef>
                <a:spcPct val="50000"/>
              </a:spcBef>
            </a:pPr>
            <a:endParaRPr lang="en-GB" sz="3200" b="1" dirty="0">
              <a:solidFill>
                <a:srgbClr val="FFFF99"/>
              </a:solidFill>
            </a:endParaRPr>
          </a:p>
          <a:p>
            <a:pPr>
              <a:spcBef>
                <a:spcPct val="50000"/>
              </a:spcBef>
            </a:pPr>
            <a:r>
              <a:rPr lang="en-GB" sz="3200" b="1" dirty="0">
                <a:solidFill>
                  <a:srgbClr val="FFFF99"/>
                </a:solidFill>
              </a:rPr>
              <a:t>peter@csag.uct.ac.za</a:t>
            </a:r>
            <a:endParaRPr lang="en-US" sz="3200" b="1" dirty="0">
              <a:solidFill>
                <a:srgbClr val="FFFF99"/>
              </a:solidFill>
            </a:endParaRPr>
          </a:p>
        </p:txBody>
      </p:sp>
      <p:pic>
        <p:nvPicPr>
          <p:cNvPr id="67590" name="Picture 6" descr="CSAG_logo"/>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50825" y="5530850"/>
            <a:ext cx="1368425" cy="1081088"/>
          </a:xfrm>
          <a:prstGeom prst="rect">
            <a:avLst/>
          </a:prstGeom>
          <a:noFill/>
        </p:spPr>
      </p:pic>
    </p:spTree>
    <p:extLst>
      <p:ext uri="{BB962C8B-B14F-4D97-AF65-F5344CB8AC3E}">
        <p14:creationId xmlns:p14="http://schemas.microsoft.com/office/powerpoint/2010/main" val="3780065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b="1" dirty="0"/>
              <a:t>Climate Variability Considerations</a:t>
            </a:r>
          </a:p>
        </p:txBody>
      </p:sp>
      <p:sp>
        <p:nvSpPr>
          <p:cNvPr id="3" name="Content Placeholder 2"/>
          <p:cNvSpPr>
            <a:spLocks noGrp="1"/>
          </p:cNvSpPr>
          <p:nvPr>
            <p:ph idx="1"/>
          </p:nvPr>
        </p:nvSpPr>
        <p:spPr/>
        <p:txBody>
          <a:bodyPr>
            <a:normAutofit lnSpcReduction="10000"/>
          </a:bodyPr>
          <a:lstStyle/>
          <a:p>
            <a:r>
              <a:rPr lang="en-ZA" dirty="0"/>
              <a:t>Cycles of wet and dry/warm and cool</a:t>
            </a:r>
          </a:p>
          <a:p>
            <a:r>
              <a:rPr lang="en-ZA" dirty="0"/>
              <a:t>Seasonal shifts</a:t>
            </a:r>
          </a:p>
          <a:p>
            <a:r>
              <a:rPr lang="en-ZA" dirty="0"/>
              <a:t>Dry spells</a:t>
            </a:r>
          </a:p>
          <a:p>
            <a:r>
              <a:rPr lang="en-ZA" dirty="0"/>
              <a:t>Global </a:t>
            </a:r>
            <a:r>
              <a:rPr lang="en-ZA" dirty="0" err="1"/>
              <a:t>forcings</a:t>
            </a:r>
            <a:r>
              <a:rPr lang="en-ZA" dirty="0"/>
              <a:t> - El Niño /La Niña </a:t>
            </a:r>
          </a:p>
          <a:p>
            <a:r>
              <a:rPr lang="en-ZA" dirty="0"/>
              <a:t>Extremes - Droughts and floods</a:t>
            </a:r>
          </a:p>
          <a:p>
            <a:r>
              <a:rPr lang="en-ZA" dirty="0"/>
              <a:t>Pests/ Diseases</a:t>
            </a:r>
          </a:p>
          <a:p>
            <a:r>
              <a:rPr lang="en-ZA" dirty="0"/>
              <a:t>Market/price fluctuations</a:t>
            </a:r>
          </a:p>
          <a:p>
            <a:r>
              <a:rPr lang="en-ZA" dirty="0"/>
              <a:t>Vulnerability depends on resilience, resilience depends on infrastructure and capacity</a:t>
            </a:r>
          </a:p>
          <a:p>
            <a:endParaRPr lang="en-ZA" dirty="0"/>
          </a:p>
          <a:p>
            <a:endParaRPr lang="en-ZA" dirty="0"/>
          </a:p>
          <a:p>
            <a:endParaRPr lang="en-ZA" dirty="0"/>
          </a:p>
        </p:txBody>
      </p:sp>
      <p:pic>
        <p:nvPicPr>
          <p:cNvPr id="4" name="Picture 3"/>
          <p:cNvPicPr>
            <a:picLocks noChangeAspect="1"/>
          </p:cNvPicPr>
          <p:nvPr/>
        </p:nvPicPr>
        <p:blipFill>
          <a:blip r:embed="rId2"/>
          <a:stretch>
            <a:fillRect/>
          </a:stretch>
        </p:blipFill>
        <p:spPr>
          <a:xfrm>
            <a:off x="0" y="5778914"/>
            <a:ext cx="1365622" cy="1079086"/>
          </a:xfrm>
          <a:prstGeom prst="rect">
            <a:avLst/>
          </a:prstGeom>
        </p:spPr>
      </p:pic>
    </p:spTree>
    <p:extLst>
      <p:ext uri="{BB962C8B-B14F-4D97-AF65-F5344CB8AC3E}">
        <p14:creationId xmlns:p14="http://schemas.microsoft.com/office/powerpoint/2010/main" val="1893970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ZA" b="1" dirty="0"/>
              <a:t>Climate Change Considerations</a:t>
            </a:r>
          </a:p>
        </p:txBody>
      </p:sp>
      <p:sp>
        <p:nvSpPr>
          <p:cNvPr id="3" name="Content Placeholder 2"/>
          <p:cNvSpPr>
            <a:spLocks noGrp="1"/>
          </p:cNvSpPr>
          <p:nvPr>
            <p:ph idx="1"/>
          </p:nvPr>
        </p:nvSpPr>
        <p:spPr>
          <a:xfrm>
            <a:off x="467544" y="1295503"/>
            <a:ext cx="8229600" cy="4525963"/>
          </a:xfrm>
        </p:spPr>
        <p:txBody>
          <a:bodyPr>
            <a:normAutofit/>
          </a:bodyPr>
          <a:lstStyle/>
          <a:p>
            <a:r>
              <a:rPr lang="en-ZA" dirty="0"/>
              <a:t>Climate variability has a direct influence on food production…drought/flood/heat waves</a:t>
            </a:r>
          </a:p>
          <a:p>
            <a:r>
              <a:rPr lang="en-ZA" dirty="0"/>
              <a:t>Increased temperatures are virtually certain</a:t>
            </a:r>
          </a:p>
          <a:p>
            <a:r>
              <a:rPr lang="en-ZA" dirty="0"/>
              <a:t>Changes in rainfall patterns/seasonal shifts, intensity, and increasing variability</a:t>
            </a:r>
          </a:p>
          <a:p>
            <a:r>
              <a:rPr lang="en-ZA" dirty="0"/>
              <a:t>Vulnerability depends on resilience, resilience depends on infrastructure and capacity</a:t>
            </a:r>
          </a:p>
          <a:p>
            <a:r>
              <a:rPr lang="en-ZA" dirty="0"/>
              <a:t>Climate change increases uncertainty and exposure to risk</a:t>
            </a:r>
          </a:p>
        </p:txBody>
      </p:sp>
      <p:pic>
        <p:nvPicPr>
          <p:cNvPr id="4" name="Picture 6" descr="CSAG_logo"/>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6512" y="5804296"/>
            <a:ext cx="1368425" cy="1081088"/>
          </a:xfrm>
          <a:prstGeom prst="rect">
            <a:avLst/>
          </a:prstGeom>
          <a:noFill/>
        </p:spPr>
      </p:pic>
    </p:spTree>
    <p:extLst>
      <p:ext uri="{BB962C8B-B14F-4D97-AF65-F5344CB8AC3E}">
        <p14:creationId xmlns:p14="http://schemas.microsoft.com/office/powerpoint/2010/main" val="4065408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4208" y="188640"/>
            <a:ext cx="2471726" cy="1143000"/>
          </a:xfrm>
          <a:solidFill>
            <a:srgbClr val="339966"/>
          </a:solidFill>
        </p:spPr>
        <p:txBody>
          <a:bodyPr/>
          <a:lstStyle/>
          <a:p>
            <a:r>
              <a:rPr lang="en-US" sz="3200" dirty="0">
                <a:solidFill>
                  <a:schemeClr val="bg1"/>
                </a:solidFill>
              </a:rPr>
              <a:t>Cereal Production</a:t>
            </a:r>
          </a:p>
        </p:txBody>
      </p:sp>
      <p:sp>
        <p:nvSpPr>
          <p:cNvPr id="3" name="Content Placeholder 2"/>
          <p:cNvSpPr>
            <a:spLocks noGrp="1"/>
          </p:cNvSpPr>
          <p:nvPr>
            <p:ph idx="1"/>
          </p:nvPr>
        </p:nvSpPr>
        <p:spPr/>
        <p:txBody>
          <a:bodyPr/>
          <a:lstStyle/>
          <a:p>
            <a:endParaRPr lang="en-US" dirty="0"/>
          </a:p>
        </p:txBody>
      </p:sp>
      <p:pic>
        <p:nvPicPr>
          <p:cNvPr id="278531" name="Picture 3"/>
          <p:cNvPicPr>
            <a:picLocks noChangeAspect="1" noChangeArrowheads="1"/>
          </p:cNvPicPr>
          <p:nvPr/>
        </p:nvPicPr>
        <p:blipFill>
          <a:blip r:embed="rId2" cstate="print"/>
          <a:srcRect/>
          <a:stretch>
            <a:fillRect/>
          </a:stretch>
        </p:blipFill>
        <p:spPr bwMode="auto">
          <a:xfrm>
            <a:off x="107504" y="116632"/>
            <a:ext cx="6104192" cy="6453337"/>
          </a:xfrm>
          <a:prstGeom prst="rect">
            <a:avLst/>
          </a:prstGeom>
          <a:noFill/>
          <a:ln w="9525" cap="flat" cmpd="sng" algn="ctr">
            <a:noFill/>
            <a:prstDash val="solid"/>
            <a:miter lim="800000"/>
            <a:headEnd/>
            <a:tailEnd/>
          </a:ln>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556792"/>
            <a:ext cx="264795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3162" y="3933056"/>
            <a:ext cx="2486025"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2400" y="6074332"/>
            <a:ext cx="964425" cy="783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5609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047" y="365126"/>
            <a:ext cx="8641977" cy="1325563"/>
          </a:xfrm>
        </p:spPr>
        <p:txBody>
          <a:bodyPr>
            <a:normAutofit fontScale="90000"/>
          </a:bodyPr>
          <a:lstStyle/>
          <a:p>
            <a:pPr algn="ctr"/>
            <a:r>
              <a:rPr lang="en-ZA" sz="4900" b="1" dirty="0"/>
              <a:t>Climate Information can help, but….data is scarce…</a:t>
            </a:r>
            <a:br>
              <a:rPr lang="en-ZA" b="1" dirty="0">
                <a:latin typeface="+mn-lt"/>
              </a:rPr>
            </a:br>
            <a:endParaRPr lang="en-ZA" b="1" dirty="0">
              <a:latin typeface="+mn-lt"/>
            </a:endParaRPr>
          </a:p>
        </p:txBody>
      </p:sp>
      <p:sp>
        <p:nvSpPr>
          <p:cNvPr id="3" name="Content Placeholder 2"/>
          <p:cNvSpPr>
            <a:spLocks noGrp="1"/>
          </p:cNvSpPr>
          <p:nvPr>
            <p:ph idx="1"/>
          </p:nvPr>
        </p:nvSpPr>
        <p:spPr/>
        <p:txBody>
          <a:bodyPr/>
          <a:lstStyle/>
          <a:p>
            <a:r>
              <a:rPr lang="en-ZA" dirty="0"/>
              <a:t>Weather forecasts</a:t>
            </a:r>
          </a:p>
          <a:p>
            <a:r>
              <a:rPr lang="en-ZA" dirty="0"/>
              <a:t>Seasonal rainfall and temperature forecasts</a:t>
            </a:r>
          </a:p>
          <a:p>
            <a:r>
              <a:rPr lang="en-ZA" dirty="0"/>
              <a:t>Drought warnings</a:t>
            </a:r>
          </a:p>
          <a:p>
            <a:r>
              <a:rPr lang="en-ZA" dirty="0"/>
              <a:t>Crop forecasts</a:t>
            </a:r>
          </a:p>
          <a:p>
            <a:r>
              <a:rPr lang="en-ZA" dirty="0"/>
              <a:t>Long term forecasts</a:t>
            </a:r>
          </a:p>
          <a:p>
            <a:r>
              <a:rPr lang="en-ZA" dirty="0"/>
              <a:t>Onset/cessation?</a:t>
            </a:r>
          </a:p>
          <a:p>
            <a:r>
              <a:rPr lang="en-ZA" dirty="0"/>
              <a:t>Historical data</a:t>
            </a:r>
          </a:p>
          <a:p>
            <a:endParaRPr lang="en-ZA" dirty="0"/>
          </a:p>
        </p:txBody>
      </p:sp>
      <p:pic>
        <p:nvPicPr>
          <p:cNvPr id="4" name="Picture 3"/>
          <p:cNvPicPr>
            <a:picLocks noChangeAspect="1"/>
          </p:cNvPicPr>
          <p:nvPr/>
        </p:nvPicPr>
        <p:blipFill>
          <a:blip r:embed="rId2"/>
          <a:stretch>
            <a:fillRect/>
          </a:stretch>
        </p:blipFill>
        <p:spPr>
          <a:xfrm>
            <a:off x="4192494" y="3025588"/>
            <a:ext cx="4727388" cy="3545541"/>
          </a:xfrm>
          <a:prstGeom prst="rect">
            <a:avLst/>
          </a:prstGeom>
          <a:ln w="25400">
            <a:solidFill>
              <a:schemeClr val="accent1"/>
            </a:solidFill>
          </a:ln>
        </p:spPr>
      </p:pic>
    </p:spTree>
    <p:extLst>
      <p:ext uri="{BB962C8B-B14F-4D97-AF65-F5344CB8AC3E}">
        <p14:creationId xmlns:p14="http://schemas.microsoft.com/office/powerpoint/2010/main" val="1160899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Climate data/information….</a:t>
            </a:r>
          </a:p>
        </p:txBody>
      </p:sp>
      <p:sp>
        <p:nvSpPr>
          <p:cNvPr id="3" name="Subtitle 2"/>
          <p:cNvSpPr>
            <a:spLocks noGrp="1"/>
          </p:cNvSpPr>
          <p:nvPr>
            <p:ph type="subTitle" idx="1"/>
          </p:nvPr>
        </p:nvSpPr>
        <p:spPr/>
        <p:txBody>
          <a:bodyPr/>
          <a:lstStyle/>
          <a:p>
            <a:r>
              <a:rPr lang="en-US" dirty="0"/>
              <a:t>What is the story?</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46667"/>
            <a:ext cx="13716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9450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31" name="think-cell Slide" r:id="rId8" imgW="0" imgH="0" progId="">
                  <p:embed/>
                </p:oleObj>
              </mc:Choice>
              <mc:Fallback>
                <p:oleObj name="think-cell Slide" r:id="rId8" imgW="0" imgH="0" progId="">
                  <p:embed/>
                  <p:pic>
                    <p:nvPicPr>
                      <p:cNvPr id="6" name="Object 5"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1859" name="Text Box 3"/>
          <p:cNvSpPr txBox="1">
            <a:spLocks noChangeArrowheads="1"/>
          </p:cNvSpPr>
          <p:nvPr>
            <p:custDataLst>
              <p:tags r:id="rId3"/>
            </p:custDataLst>
          </p:nvPr>
        </p:nvSpPr>
        <p:spPr bwMode="auto">
          <a:xfrm>
            <a:off x="304800" y="1295402"/>
            <a:ext cx="4419600" cy="4401205"/>
          </a:xfrm>
          <a:prstGeom prst="rect">
            <a:avLst/>
          </a:prstGeom>
          <a:noFill/>
          <a:ln w="9525">
            <a:noFill/>
            <a:miter lim="800000"/>
            <a:headEnd/>
            <a:tailEnd/>
          </a:ln>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latin typeface="Arial Unicode MS" pitchFamily="34" charset="-128"/>
              </a:rPr>
              <a:t>Once upon a time, there was a little girl named Goldilocks.  She  went for a walk in the forest.  Pretty soon, she came upon a house.  She knocked and, when no one answered, she walked right in. At the table in the kitchen, there were three bowls of porridge. Goldilocks was hungry.  She tasted the porridge from the first bowl.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chemeClr val="bg1"/>
              </a:solidFill>
              <a:effectLst/>
              <a:uLnTx/>
              <a:uFillTx/>
              <a:latin typeface="Arial Unicode MS" pitchFamily="34"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rPr>
              <a:t>“</a:t>
            </a:r>
            <a:r>
              <a:rPr kumimoji="0" lang="en-US" sz="2000" b="0" i="0" u="none" strike="noStrike" kern="0" cap="none" spc="0" normalizeH="0" baseline="0" noProof="0" dirty="0">
                <a:ln>
                  <a:noFill/>
                </a:ln>
                <a:solidFill>
                  <a:schemeClr val="bg1"/>
                </a:solidFill>
                <a:effectLst/>
                <a:uLnTx/>
                <a:uFillTx/>
                <a:latin typeface="Arial Unicode MS" pitchFamily="34" charset="-128"/>
              </a:rPr>
              <a:t>This porridge is too hot!</a:t>
            </a:r>
            <a:r>
              <a:rPr kumimoji="0" lang="en-US" sz="2000" b="0" i="0" u="none" strike="noStrike" kern="0" cap="none" spc="0" normalizeH="0" baseline="0" noProof="0" dirty="0">
                <a:ln>
                  <a:noFill/>
                </a:ln>
                <a:solidFill>
                  <a:schemeClr val="bg1"/>
                </a:solidFill>
                <a:effectLst/>
                <a:uLnTx/>
                <a:uFillTx/>
              </a:rPr>
              <a:t>”</a:t>
            </a:r>
            <a:r>
              <a:rPr kumimoji="0" lang="en-US" sz="2000" b="0" i="0" u="none" strike="noStrike" kern="0" cap="none" spc="0" normalizeH="0" baseline="0" noProof="0" dirty="0">
                <a:ln>
                  <a:noFill/>
                </a:ln>
                <a:solidFill>
                  <a:schemeClr val="bg1"/>
                </a:solidFill>
                <a:effectLst/>
                <a:uLnTx/>
                <a:uFillTx/>
                <a:latin typeface="Arial Unicode MS" pitchFamily="34" charset="-128"/>
              </a:rPr>
              <a:t> she exclaimed</a:t>
            </a:r>
            <a:r>
              <a:rPr kumimoji="0" lang="en-US" sz="2000" b="0" i="0" u="none" strike="noStrike" kern="0" cap="none" spc="0" normalizeH="0" baseline="0" noProof="0" dirty="0">
                <a:ln>
                  <a:noFill/>
                </a:ln>
                <a:solidFill>
                  <a:schemeClr val="bg1"/>
                </a:solidFill>
                <a:effectLst/>
                <a:uLnTx/>
                <a:uFillTx/>
              </a:rPr>
              <a:t>…</a:t>
            </a:r>
            <a:endParaRPr kumimoji="0" lang="en-US" sz="2000" b="0" i="0" u="none" strike="noStrike" kern="0" cap="none" spc="0" normalizeH="0" baseline="0" noProof="0" dirty="0">
              <a:ln>
                <a:noFill/>
              </a:ln>
              <a:solidFill>
                <a:schemeClr val="bg1"/>
              </a:solidFill>
              <a:effectLst/>
              <a:uLnTx/>
              <a:uFillTx/>
              <a:latin typeface="Arial Unicode MS" pitchFamily="34"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chemeClr val="bg1"/>
              </a:solidFill>
              <a:effectLst/>
              <a:uLnTx/>
              <a:uFillTx/>
              <a:latin typeface="Arial Unicode MS" pitchFamily="34" charset="-128"/>
            </a:endParaRPr>
          </a:p>
        </p:txBody>
      </p:sp>
      <p:pic>
        <p:nvPicPr>
          <p:cNvPr id="121860" name="Picture 4" descr="Goldilocks%20-%20Marshall"/>
          <p:cNvPicPr>
            <a:picLocks noChangeAspect="1" noChangeArrowheads="1"/>
          </p:cNvPicPr>
          <p:nvPr>
            <p:custDataLst>
              <p:tags r:id="rId4"/>
            </p:custDataLst>
          </p:nvPr>
        </p:nvPicPr>
        <p:blipFill>
          <a:blip r:embed="rId9" cstate="print"/>
          <a:srcRect/>
          <a:stretch>
            <a:fillRect/>
          </a:stretch>
        </p:blipFill>
        <p:spPr bwMode="auto">
          <a:xfrm>
            <a:off x="4724400" y="1371600"/>
            <a:ext cx="3930651" cy="5029200"/>
          </a:xfrm>
          <a:prstGeom prst="rect">
            <a:avLst/>
          </a:prstGeom>
          <a:noFill/>
          <a:ln w="9525">
            <a:noFill/>
            <a:miter lim="800000"/>
            <a:headEnd/>
            <a:tailEnd/>
          </a:ln>
        </p:spPr>
      </p:pic>
      <p:sp>
        <p:nvSpPr>
          <p:cNvPr id="5" name="Title 4"/>
          <p:cNvSpPr>
            <a:spLocks noGrp="1"/>
          </p:cNvSpPr>
          <p:nvPr>
            <p:ph type="title"/>
            <p:custDataLst>
              <p:tags r:id="rId5"/>
            </p:custDataLst>
          </p:nvPr>
        </p:nvSpPr>
        <p:spPr/>
        <p:txBody>
          <a:bodyPr/>
          <a:lstStyle/>
          <a:p>
            <a:r>
              <a:rPr lang="en-US" dirty="0">
                <a:solidFill>
                  <a:schemeClr val="bg1"/>
                </a:solidFill>
              </a:rPr>
              <a:t>The Power of Stories</a:t>
            </a:r>
          </a:p>
        </p:txBody>
      </p:sp>
      <p:pic>
        <p:nvPicPr>
          <p:cNvPr id="2052"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496" y="5772150"/>
            <a:ext cx="13716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079947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Now that’s a great story</a:t>
            </a:r>
          </a:p>
        </p:txBody>
      </p:sp>
      <p:sp>
        <p:nvSpPr>
          <p:cNvPr id="3" name="Content Placeholder 2"/>
          <p:cNvSpPr>
            <a:spLocks noGrp="1"/>
          </p:cNvSpPr>
          <p:nvPr>
            <p:ph idx="1"/>
          </p:nvPr>
        </p:nvSpPr>
        <p:spPr>
          <a:xfrm>
            <a:off x="428596" y="2857496"/>
            <a:ext cx="8229600" cy="1400172"/>
          </a:xfrm>
        </p:spPr>
        <p:txBody>
          <a:bodyPr/>
          <a:lstStyle/>
          <a:p>
            <a:pPr>
              <a:buNone/>
            </a:pPr>
            <a:r>
              <a:rPr lang="en-US" dirty="0">
                <a:solidFill>
                  <a:schemeClr val="bg1"/>
                </a:solidFill>
              </a:rPr>
              <a:t>But how do most climate scientists tell it….?</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46998"/>
            <a:ext cx="13716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35802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94ehkr2nfUiv7FrDYCwA_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kyVkgiRDECTEkVLH7pG9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ySynZIlK2Em0G9hckCzgf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o3j4nKkG9ECE8L4ttftz.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2ZH5z4jrRkyiNIQEMmUKXg"/>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318</TotalTime>
  <Words>679</Words>
  <Application>Microsoft Office PowerPoint</Application>
  <PresentationFormat>On-screen Show (4:3)</PresentationFormat>
  <Paragraphs>164</Paragraphs>
  <Slides>22</Slides>
  <Notes>4</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32" baseType="lpstr">
      <vt:lpstr>Arial Unicode MS</vt:lpstr>
      <vt:lpstr>Arial</vt:lpstr>
      <vt:lpstr>Calibri</vt:lpstr>
      <vt:lpstr>Calibri Light</vt:lpstr>
      <vt:lpstr>Symbol</vt:lpstr>
      <vt:lpstr>Times New Roman</vt:lpstr>
      <vt:lpstr>Trebuchet MS</vt:lpstr>
      <vt:lpstr>Office Theme</vt:lpstr>
      <vt:lpstr>1_Office Theme</vt:lpstr>
      <vt:lpstr>think-cell Slide</vt:lpstr>
      <vt:lpstr>Agriculture and Food and Nutrition Security: Climate Risk and challenges</vt:lpstr>
      <vt:lpstr>Climate-related disasters (including droughts, floods and storms) are among the main drivers of food insecurity.</vt:lpstr>
      <vt:lpstr>Climate Variability Considerations</vt:lpstr>
      <vt:lpstr>Climate Change Considerations</vt:lpstr>
      <vt:lpstr>Cereal Production</vt:lpstr>
      <vt:lpstr>Climate Information can help, but….data is scarce… </vt:lpstr>
      <vt:lpstr>Climate data/information….</vt:lpstr>
      <vt:lpstr>The Power of Stories</vt:lpstr>
      <vt:lpstr>Now that’s a great story</vt:lpstr>
      <vt:lpstr>Like this…</vt:lpstr>
      <vt:lpstr>PowerPoint Presentation</vt:lpstr>
      <vt:lpstr>PowerPoint Presentation</vt:lpstr>
      <vt:lpstr>The useful message</vt:lpstr>
      <vt:lpstr>Rainfall anomalies 2040-2060 (mm per month)</vt:lpstr>
      <vt:lpstr>PowerPoint Presentation</vt:lpstr>
      <vt:lpstr>In context…rainfall</vt:lpstr>
      <vt:lpstr>Temperature increases</vt:lpstr>
      <vt:lpstr>Hot days</vt:lpstr>
      <vt:lpstr>The message (CC will affect CV!)</vt:lpstr>
      <vt:lpstr>The alarm bells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reviewer</dc:creator>
  <cp:lastModifiedBy>reviewer</cp:lastModifiedBy>
  <cp:revision>16</cp:revision>
  <dcterms:created xsi:type="dcterms:W3CDTF">2016-09-02T10:16:28Z</dcterms:created>
  <dcterms:modified xsi:type="dcterms:W3CDTF">2016-09-05T01:06:02Z</dcterms:modified>
</cp:coreProperties>
</file>