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321" r:id="rId2"/>
    <p:sldId id="300" r:id="rId3"/>
    <p:sldId id="331" r:id="rId4"/>
    <p:sldId id="322" r:id="rId5"/>
    <p:sldId id="325" r:id="rId6"/>
    <p:sldId id="323" r:id="rId7"/>
    <p:sldId id="327" r:id="rId8"/>
    <p:sldId id="330" r:id="rId9"/>
    <p:sldId id="333" r:id="rId10"/>
    <p:sldId id="332" r:id="rId11"/>
    <p:sldId id="336" r:id="rId12"/>
    <p:sldId id="334" r:id="rId13"/>
    <p:sldId id="337" r:id="rId14"/>
    <p:sldId id="338" r:id="rId15"/>
    <p:sldId id="340" r:id="rId16"/>
    <p:sldId id="341" r:id="rId17"/>
    <p:sldId id="348" r:id="rId18"/>
    <p:sldId id="346" r:id="rId19"/>
    <p:sldId id="358" r:id="rId20"/>
    <p:sldId id="349" r:id="rId21"/>
    <p:sldId id="357" r:id="rId22"/>
    <p:sldId id="351" r:id="rId23"/>
    <p:sldId id="342" r:id="rId24"/>
    <p:sldId id="353" r:id="rId25"/>
    <p:sldId id="354" r:id="rId26"/>
    <p:sldId id="359" r:id="rId27"/>
    <p:sldId id="356" r:id="rId28"/>
    <p:sldId id="363" r:id="rId29"/>
    <p:sldId id="364" r:id="rId30"/>
    <p:sldId id="362" r:id="rId31"/>
    <p:sldId id="365" r:id="rId32"/>
    <p:sldId id="360" r:id="rId33"/>
    <p:sldId id="298" r:id="rId34"/>
    <p:sldId id="314" r:id="rId35"/>
    <p:sldId id="326" r:id="rId36"/>
  </p:sldIdLst>
  <p:sldSz cx="9144000" cy="6858000" type="screen4x3"/>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A2C"/>
    <a:srgbClr val="B16E30"/>
    <a:srgbClr val="002F87"/>
    <a:srgbClr val="009CAB"/>
    <a:srgbClr val="00AB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48" autoAdjust="0"/>
  </p:normalViewPr>
  <p:slideViewPr>
    <p:cSldViewPr snapToGrid="0" snapToObjects="1">
      <p:cViewPr varScale="1">
        <p:scale>
          <a:sx n="63" d="100"/>
          <a:sy n="63" d="100"/>
        </p:scale>
        <p:origin x="90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0F38E45B-CD45-DB43-B9CA-B0EA5A1A9A55}" type="datetimeFigureOut">
              <a:rPr lang="en-US" smtClean="0"/>
              <a:pPr/>
              <a:t>9/4/2016</a:t>
            </a:fld>
            <a:endParaRPr lang="en-US"/>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220522AD-C32C-EC45-89BD-90F6C8C950E4}" type="slidenum">
              <a:rPr lang="en-US" smtClean="0"/>
              <a:pPr/>
              <a:t>‹#›</a:t>
            </a:fld>
            <a:endParaRPr lang="en-US"/>
          </a:p>
        </p:txBody>
      </p:sp>
    </p:spTree>
    <p:extLst>
      <p:ext uri="{BB962C8B-B14F-4D97-AF65-F5344CB8AC3E}">
        <p14:creationId xmlns:p14="http://schemas.microsoft.com/office/powerpoint/2010/main" val="32405889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3D9B6C66-2845-874B-8756-D93FA2E4F942}" type="datetimeFigureOut">
              <a:rPr lang="en-US" smtClean="0"/>
              <a:pPr/>
              <a:t>9/4/2016</a:t>
            </a:fld>
            <a:endParaRPr lang="en-US"/>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7928E049-3220-D446-94AA-4A1DA0AFD76A}" type="slidenum">
              <a:rPr lang="en-US" smtClean="0"/>
              <a:pPr/>
              <a:t>‹#›</a:t>
            </a:fld>
            <a:endParaRPr lang="en-US"/>
          </a:p>
        </p:txBody>
      </p:sp>
    </p:spTree>
    <p:extLst>
      <p:ext uri="{BB962C8B-B14F-4D97-AF65-F5344CB8AC3E}">
        <p14:creationId xmlns:p14="http://schemas.microsoft.com/office/powerpoint/2010/main" val="21871253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8E049-3220-D446-94AA-4A1DA0AFD76A}" type="slidenum">
              <a:rPr lang="en-US" smtClean="0"/>
              <a:pPr/>
              <a:t>8</a:t>
            </a:fld>
            <a:endParaRPr lang="en-US"/>
          </a:p>
        </p:txBody>
      </p:sp>
    </p:spTree>
    <p:extLst>
      <p:ext uri="{BB962C8B-B14F-4D97-AF65-F5344CB8AC3E}">
        <p14:creationId xmlns:p14="http://schemas.microsoft.com/office/powerpoint/2010/main" val="317121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8E049-3220-D446-94AA-4A1DA0AFD76A}" type="slidenum">
              <a:rPr lang="en-US" smtClean="0"/>
              <a:pPr/>
              <a:t>13</a:t>
            </a:fld>
            <a:endParaRPr lang="en-US"/>
          </a:p>
        </p:txBody>
      </p:sp>
    </p:spTree>
    <p:extLst>
      <p:ext uri="{BB962C8B-B14F-4D97-AF65-F5344CB8AC3E}">
        <p14:creationId xmlns:p14="http://schemas.microsoft.com/office/powerpoint/2010/main" val="317121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8E049-3220-D446-94AA-4A1DA0AFD76A}" type="slidenum">
              <a:rPr lang="en-US" smtClean="0"/>
              <a:pPr/>
              <a:t>14</a:t>
            </a:fld>
            <a:endParaRPr lang="en-US"/>
          </a:p>
        </p:txBody>
      </p:sp>
    </p:spTree>
    <p:extLst>
      <p:ext uri="{BB962C8B-B14F-4D97-AF65-F5344CB8AC3E}">
        <p14:creationId xmlns:p14="http://schemas.microsoft.com/office/powerpoint/2010/main" val="317121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8E049-3220-D446-94AA-4A1DA0AFD76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17173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8E049-3220-D446-94AA-4A1DA0AFD76A}" type="slidenum">
              <a:rPr lang="en-US" smtClean="0"/>
              <a:pPr/>
              <a:t>30</a:t>
            </a:fld>
            <a:endParaRPr lang="en-US"/>
          </a:p>
        </p:txBody>
      </p:sp>
    </p:spTree>
    <p:extLst>
      <p:ext uri="{BB962C8B-B14F-4D97-AF65-F5344CB8AC3E}">
        <p14:creationId xmlns:p14="http://schemas.microsoft.com/office/powerpoint/2010/main" val="3171213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8E049-3220-D446-94AA-4A1DA0AFD76A}" type="slidenum">
              <a:rPr lang="en-US" smtClean="0"/>
              <a:pPr/>
              <a:t>35</a:t>
            </a:fld>
            <a:endParaRPr lang="en-US"/>
          </a:p>
        </p:txBody>
      </p:sp>
    </p:spTree>
    <p:extLst>
      <p:ext uri="{BB962C8B-B14F-4D97-AF65-F5344CB8AC3E}">
        <p14:creationId xmlns:p14="http://schemas.microsoft.com/office/powerpoint/2010/main" val="3171213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Picture 8"/>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5762858" y="720000"/>
            <a:ext cx="3381143" cy="5400000"/>
          </a:xfrm>
          <a:prstGeom prst="rect">
            <a:avLst/>
          </a:prstGeom>
        </p:spPr>
      </p:pic>
      <p:sp>
        <p:nvSpPr>
          <p:cNvPr id="11" name="Rectangle 10"/>
          <p:cNvSpPr>
            <a:spLocks/>
          </p:cNvSpPr>
          <p:nvPr userDrawn="1"/>
        </p:nvSpPr>
        <p:spPr>
          <a:xfrm>
            <a:off x="720000" y="720000"/>
            <a:ext cx="5400000" cy="5400000"/>
          </a:xfrm>
          <a:prstGeom prst="rect">
            <a:avLst/>
          </a:prstGeom>
          <a:solidFill>
            <a:srgbClr val="002F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a:spLocks noChangeAspect="1"/>
          </p:cNvSpPr>
          <p:nvPr userDrawn="1"/>
        </p:nvSpPr>
        <p:spPr>
          <a:xfrm>
            <a:off x="720000" y="720000"/>
            <a:ext cx="1800000" cy="1800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a:p>
        </p:txBody>
      </p:sp>
      <p:sp>
        <p:nvSpPr>
          <p:cNvPr id="16" name="Rectangle 15"/>
          <p:cNvSpPr>
            <a:spLocks noChangeAspect="1"/>
          </p:cNvSpPr>
          <p:nvPr userDrawn="1"/>
        </p:nvSpPr>
        <p:spPr>
          <a:xfrm>
            <a:off x="360000" y="360000"/>
            <a:ext cx="1800000" cy="1800000"/>
          </a:xfrm>
          <a:prstGeom prst="rect">
            <a:avLst/>
          </a:prstGeom>
          <a:solidFill>
            <a:srgbClr val="B16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000" y="720000"/>
            <a:ext cx="1440000" cy="1440000"/>
          </a:xfrm>
          <a:prstGeom prst="rect">
            <a:avLst/>
          </a:prstGeom>
        </p:spPr>
      </p:pic>
      <p:sp>
        <p:nvSpPr>
          <p:cNvPr id="18" name="Title 1"/>
          <p:cNvSpPr>
            <a:spLocks noGrp="1"/>
          </p:cNvSpPr>
          <p:nvPr>
            <p:ph type="title" hasCustomPrompt="1"/>
          </p:nvPr>
        </p:nvSpPr>
        <p:spPr>
          <a:xfrm>
            <a:off x="1082859" y="2864230"/>
            <a:ext cx="4680000" cy="1079999"/>
          </a:xfrm>
        </p:spPr>
        <p:txBody>
          <a:bodyPr anchor="b" anchorCtr="0">
            <a:normAutofit/>
          </a:bodyPr>
          <a:lstStyle>
            <a:lvl1pPr algn="l">
              <a:lnSpc>
                <a:spcPct val="90000"/>
              </a:lnSpc>
              <a:defRPr sz="3200">
                <a:solidFill>
                  <a:schemeClr val="bg1"/>
                </a:solidFill>
              </a:defRPr>
            </a:lvl1pPr>
          </a:lstStyle>
          <a:p>
            <a:r>
              <a:rPr lang="en-US" dirty="0" smtClean="0"/>
              <a:t>Heading</a:t>
            </a:r>
            <a:endParaRPr lang="en-US" dirty="0"/>
          </a:p>
        </p:txBody>
      </p:sp>
      <p:sp>
        <p:nvSpPr>
          <p:cNvPr id="21" name="Text Placeholder 22"/>
          <p:cNvSpPr>
            <a:spLocks noGrp="1"/>
          </p:cNvSpPr>
          <p:nvPr>
            <p:ph type="body" sz="quarter" idx="13" hasCustomPrompt="1"/>
          </p:nvPr>
        </p:nvSpPr>
        <p:spPr>
          <a:xfrm>
            <a:off x="1082859" y="3944229"/>
            <a:ext cx="4680000" cy="1800001"/>
          </a:xfrm>
        </p:spPr>
        <p:txBody>
          <a:bodyPr>
            <a:normAutofit/>
          </a:bodyPr>
          <a:lstStyle>
            <a:lvl1pPr marL="0" indent="0" algn="l">
              <a:buNone/>
              <a:defRPr sz="1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smtClean="0"/>
              <a:t>Subheading</a:t>
            </a:r>
          </a:p>
        </p:txBody>
      </p:sp>
      <p:sp>
        <p:nvSpPr>
          <p:cNvPr id="22" name="Text Placeholder 22"/>
          <p:cNvSpPr>
            <a:spLocks noGrp="1"/>
          </p:cNvSpPr>
          <p:nvPr>
            <p:ph type="body" sz="quarter" idx="14" hasCustomPrompt="1"/>
          </p:nvPr>
        </p:nvSpPr>
        <p:spPr>
          <a:xfrm>
            <a:off x="1082859" y="5024229"/>
            <a:ext cx="4680000" cy="720001"/>
          </a:xfrm>
        </p:spPr>
        <p:txBody>
          <a:bodyPr anchor="b">
            <a:normAutofit/>
          </a:bodyPr>
          <a:lstStyle>
            <a:lvl1pPr marL="0" indent="0" algn="l">
              <a:buNone/>
              <a:defRPr sz="1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smtClean="0"/>
              <a:t>Date</a:t>
            </a:r>
          </a:p>
        </p:txBody>
      </p:sp>
    </p:spTree>
    <p:extLst>
      <p:ext uri="{BB962C8B-B14F-4D97-AF65-F5344CB8AC3E}">
        <p14:creationId xmlns:p14="http://schemas.microsoft.com/office/powerpoint/2010/main" val="33785686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heading 01">
    <p:spTree>
      <p:nvGrpSpPr>
        <p:cNvPr id="1" name=""/>
        <p:cNvGrpSpPr/>
        <p:nvPr/>
      </p:nvGrpSpPr>
      <p:grpSpPr>
        <a:xfrm>
          <a:off x="0" y="0"/>
          <a:ext cx="0" cy="0"/>
          <a:chOff x="0" y="0"/>
          <a:chExt cx="0" cy="0"/>
        </a:xfrm>
      </p:grpSpPr>
      <p:sp>
        <p:nvSpPr>
          <p:cNvPr id="12" name="Rectangle 11"/>
          <p:cNvSpPr>
            <a:spLocks/>
          </p:cNvSpPr>
          <p:nvPr userDrawn="1"/>
        </p:nvSpPr>
        <p:spPr>
          <a:xfrm>
            <a:off x="6119999" y="-2"/>
            <a:ext cx="1476004" cy="1476006"/>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a:spLocks noChangeAspect="1"/>
          </p:cNvSpPr>
          <p:nvPr userDrawn="1"/>
        </p:nvSpPr>
        <p:spPr>
          <a:xfrm>
            <a:off x="-3" y="-2"/>
            <a:ext cx="6120000" cy="6120000"/>
          </a:xfrm>
          <a:prstGeom prst="rect">
            <a:avLst/>
          </a:prstGeom>
          <a:solidFill>
            <a:srgbClr val="002F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457201" y="1629004"/>
            <a:ext cx="5205596" cy="1800000"/>
          </a:xfrm>
        </p:spPr>
        <p:txBody>
          <a:bodyPr anchor="b" anchorCtr="0"/>
          <a:lstStyle>
            <a:lvl1pPr algn="l">
              <a:defRPr>
                <a:solidFill>
                  <a:schemeClr val="bg1"/>
                </a:solidFill>
              </a:defRPr>
            </a:lvl1pPr>
          </a:lstStyle>
          <a:p>
            <a:r>
              <a:rPr lang="en-US" dirty="0" smtClean="0"/>
              <a:t>Heading</a:t>
            </a:r>
            <a:endParaRPr lang="en-US" dirty="0"/>
          </a:p>
        </p:txBody>
      </p:sp>
      <p:sp>
        <p:nvSpPr>
          <p:cNvPr id="23" name="Text Placeholder 22"/>
          <p:cNvSpPr>
            <a:spLocks noGrp="1"/>
          </p:cNvSpPr>
          <p:nvPr>
            <p:ph type="body" sz="quarter" idx="13" hasCustomPrompt="1"/>
          </p:nvPr>
        </p:nvSpPr>
        <p:spPr>
          <a:xfrm>
            <a:off x="457201" y="3429004"/>
            <a:ext cx="5205596" cy="1800000"/>
          </a:xfrm>
        </p:spPr>
        <p:txBody>
          <a:bodyPr>
            <a:normAutofit/>
          </a:bodyPr>
          <a:lstStyle>
            <a:lvl1pPr marL="0" indent="0" algn="l">
              <a:buNone/>
              <a:defRPr sz="2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smtClean="0"/>
              <a:t>Subheading</a:t>
            </a:r>
          </a:p>
        </p:txBody>
      </p:sp>
    </p:spTree>
    <p:extLst>
      <p:ext uri="{BB962C8B-B14F-4D97-AF65-F5344CB8AC3E}">
        <p14:creationId xmlns:p14="http://schemas.microsoft.com/office/powerpoint/2010/main" val="12522555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Rectangle 10"/>
          <p:cNvSpPr>
            <a:spLocks/>
          </p:cNvSpPr>
          <p:nvPr userDrawn="1"/>
        </p:nvSpPr>
        <p:spPr>
          <a:xfrm>
            <a:off x="6119999" y="-2"/>
            <a:ext cx="1476004" cy="1476006"/>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a:spLocks noChangeAspect="1"/>
          </p:cNvSpPr>
          <p:nvPr userDrawn="1"/>
        </p:nvSpPr>
        <p:spPr>
          <a:xfrm>
            <a:off x="-3" y="-2"/>
            <a:ext cx="6120000" cy="6120000"/>
          </a:xfrm>
          <a:prstGeom prst="rect">
            <a:avLst/>
          </a:prstGeom>
          <a:solidFill>
            <a:srgbClr val="002F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457201" y="1629004"/>
            <a:ext cx="5205596" cy="1800000"/>
          </a:xfrm>
        </p:spPr>
        <p:txBody>
          <a:bodyPr anchor="b" anchorCtr="0"/>
          <a:lstStyle>
            <a:lvl1pPr algn="l">
              <a:defRPr>
                <a:solidFill>
                  <a:schemeClr val="bg1"/>
                </a:solidFill>
              </a:defRPr>
            </a:lvl1pPr>
          </a:lstStyle>
          <a:p>
            <a:r>
              <a:rPr lang="en-US" dirty="0" smtClean="0"/>
              <a:t>Thank you</a:t>
            </a:r>
            <a:endParaRPr lang="en-US" dirty="0"/>
          </a:p>
        </p:txBody>
      </p:sp>
    </p:spTree>
    <p:extLst>
      <p:ext uri="{BB962C8B-B14F-4D97-AF65-F5344CB8AC3E}">
        <p14:creationId xmlns:p14="http://schemas.microsoft.com/office/powerpoint/2010/main" val="38472930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8898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7850" y="6075190"/>
            <a:ext cx="1780656" cy="574572"/>
          </a:xfrm>
          <a:prstGeom prst="rect">
            <a:avLst/>
          </a:prstGeom>
        </p:spPr>
      </p:pic>
      <p:sp>
        <p:nvSpPr>
          <p:cNvPr id="2" name="Date Placeholder 1"/>
          <p:cNvSpPr>
            <a:spLocks noGrp="1"/>
          </p:cNvSpPr>
          <p:nvPr>
            <p:ph type="dt" sz="half" idx="10"/>
          </p:nvPr>
        </p:nvSpPr>
        <p:spPr/>
        <p:txBody>
          <a:bodyPr/>
          <a:lstStyle/>
          <a:p>
            <a:fld id="{CD5C44BD-34CF-224C-9AE2-7A5FB49F90E7}" type="datetime3">
              <a:rPr lang="en-ZA" smtClean="0"/>
              <a:pPr/>
              <a:t>4 September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01C495-B0FE-B941-950D-F04B47F85F84}" type="slidenum">
              <a:rPr lang="en-US" smtClean="0"/>
              <a:pPr/>
              <a:t>‹#›</a:t>
            </a:fld>
            <a:endParaRPr lang="en-US"/>
          </a:p>
        </p:txBody>
      </p:sp>
    </p:spTree>
    <p:extLst>
      <p:ext uri="{BB962C8B-B14F-4D97-AF65-F5344CB8AC3E}">
        <p14:creationId xmlns:p14="http://schemas.microsoft.com/office/powerpoint/2010/main" val="2791383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7850" y="6075190"/>
            <a:ext cx="1780656" cy="574572"/>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l">
              <a:defRPr sz="4000" b="1" cap="none">
                <a:solidFill>
                  <a:srgbClr val="002F87"/>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B5020-D592-B34E-9782-CD9202969B83}" type="datetime3">
              <a:rPr lang="en-ZA" smtClean="0"/>
              <a:pPr/>
              <a:t>4 September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1C495-B0FE-B941-950D-F04B47F85F84}" type="slidenum">
              <a:rPr lang="en-US" smtClean="0"/>
              <a:pPr/>
              <a:t>‹#›</a:t>
            </a:fld>
            <a:endParaRPr lang="en-US"/>
          </a:p>
        </p:txBody>
      </p:sp>
    </p:spTree>
    <p:extLst>
      <p:ext uri="{BB962C8B-B14F-4D97-AF65-F5344CB8AC3E}">
        <p14:creationId xmlns:p14="http://schemas.microsoft.com/office/powerpoint/2010/main" val="37050548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7850" y="6075190"/>
            <a:ext cx="1780656" cy="574572"/>
          </a:xfrm>
          <a:prstGeom prst="rect">
            <a:avLst/>
          </a:prstGeom>
        </p:spPr>
      </p:pic>
      <p:sp>
        <p:nvSpPr>
          <p:cNvPr id="2" name="Title 1"/>
          <p:cNvSpPr>
            <a:spLocks noGrp="1"/>
          </p:cNvSpPr>
          <p:nvPr>
            <p:ph type="title"/>
          </p:nvPr>
        </p:nvSpPr>
        <p:spPr/>
        <p:txBody>
          <a:bodyPr/>
          <a:lstStyle>
            <a:lvl1pPr>
              <a:defRPr>
                <a:solidFill>
                  <a:srgbClr val="002F87"/>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E6FE2A-F5BE-674D-95FE-BB7ADE71197D}" type="datetime3">
              <a:rPr lang="en-ZA" smtClean="0"/>
              <a:pPr/>
              <a:t>4 September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1C495-B0FE-B941-950D-F04B47F85F84}" type="slidenum">
              <a:rPr lang="en-US" smtClean="0"/>
              <a:pPr/>
              <a:t>‹#›</a:t>
            </a:fld>
            <a:endParaRPr lang="en-US"/>
          </a:p>
        </p:txBody>
      </p:sp>
    </p:spTree>
    <p:extLst>
      <p:ext uri="{BB962C8B-B14F-4D97-AF65-F5344CB8AC3E}">
        <p14:creationId xmlns:p14="http://schemas.microsoft.com/office/powerpoint/2010/main" val="40105934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7850" y="6075190"/>
            <a:ext cx="1780656" cy="574572"/>
          </a:xfrm>
          <a:prstGeom prst="rect">
            <a:avLst/>
          </a:prstGeom>
        </p:spPr>
      </p:pic>
      <p:sp>
        <p:nvSpPr>
          <p:cNvPr id="2" name="Title 1"/>
          <p:cNvSpPr>
            <a:spLocks noGrp="1"/>
          </p:cNvSpPr>
          <p:nvPr>
            <p:ph type="title"/>
          </p:nvPr>
        </p:nvSpPr>
        <p:spPr/>
        <p:txBody>
          <a:bodyPr/>
          <a:lstStyle>
            <a:lvl1pPr>
              <a:defRPr>
                <a:solidFill>
                  <a:srgbClr val="002F87"/>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D8EBB8-C98C-504A-9C3D-878D01D381BF}" type="datetime3">
              <a:rPr lang="en-ZA" smtClean="0"/>
              <a:pPr/>
              <a:t>4 September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01C495-B0FE-B941-950D-F04B47F85F84}" type="slidenum">
              <a:rPr lang="en-US" smtClean="0"/>
              <a:pPr/>
              <a:t>‹#›</a:t>
            </a:fld>
            <a:endParaRPr lang="en-US"/>
          </a:p>
        </p:txBody>
      </p:sp>
    </p:spTree>
    <p:extLst>
      <p:ext uri="{BB962C8B-B14F-4D97-AF65-F5344CB8AC3E}">
        <p14:creationId xmlns:p14="http://schemas.microsoft.com/office/powerpoint/2010/main" val="27320234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7850" y="6075190"/>
            <a:ext cx="1780656" cy="574572"/>
          </a:xfrm>
          <a:prstGeom prst="rect">
            <a:avLst/>
          </a:prstGeom>
        </p:spPr>
      </p:pic>
      <p:sp>
        <p:nvSpPr>
          <p:cNvPr id="2" name="Title 1"/>
          <p:cNvSpPr>
            <a:spLocks noGrp="1"/>
          </p:cNvSpPr>
          <p:nvPr>
            <p:ph type="title"/>
          </p:nvPr>
        </p:nvSpPr>
        <p:spPr>
          <a:xfrm>
            <a:off x="457201" y="273050"/>
            <a:ext cx="3008313" cy="1162050"/>
          </a:xfrm>
        </p:spPr>
        <p:txBody>
          <a:bodyPr anchor="b"/>
          <a:lstStyle>
            <a:lvl1pPr algn="l">
              <a:defRPr sz="2000" b="1">
                <a:solidFill>
                  <a:srgbClr val="002F87"/>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4E992-212A-B845-A7EB-03D4C50A5179}" type="datetime3">
              <a:rPr lang="en-ZA" smtClean="0"/>
              <a:pPr/>
              <a:t>4 September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1C495-B0FE-B941-950D-F04B47F85F84}" type="slidenum">
              <a:rPr lang="en-US" smtClean="0"/>
              <a:pPr/>
              <a:t>‹#›</a:t>
            </a:fld>
            <a:endParaRPr lang="en-US"/>
          </a:p>
        </p:txBody>
      </p:sp>
    </p:spTree>
    <p:extLst>
      <p:ext uri="{BB962C8B-B14F-4D97-AF65-F5344CB8AC3E}">
        <p14:creationId xmlns:p14="http://schemas.microsoft.com/office/powerpoint/2010/main" val="15583067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7850" y="6075190"/>
            <a:ext cx="1780656" cy="574572"/>
          </a:xfrm>
          <a:prstGeom prst="rect">
            <a:avLst/>
          </a:prstGeom>
        </p:spPr>
      </p:pic>
      <p:sp>
        <p:nvSpPr>
          <p:cNvPr id="2" name="Title 1"/>
          <p:cNvSpPr>
            <a:spLocks noGrp="1"/>
          </p:cNvSpPr>
          <p:nvPr>
            <p:ph type="title"/>
          </p:nvPr>
        </p:nvSpPr>
        <p:spPr>
          <a:xfrm>
            <a:off x="1792288" y="4800601"/>
            <a:ext cx="5486400" cy="566738"/>
          </a:xfrm>
        </p:spPr>
        <p:txBody>
          <a:bodyPr anchor="b"/>
          <a:lstStyle>
            <a:lvl1pPr algn="l">
              <a:defRPr sz="2000" b="1">
                <a:solidFill>
                  <a:srgbClr val="002F87"/>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99AC9-9A25-4F41-93A3-4E06429C4C8C}" type="datetime3">
              <a:rPr lang="en-ZA" smtClean="0"/>
              <a:pPr/>
              <a:t>4 September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1C495-B0FE-B941-950D-F04B47F85F84}" type="slidenum">
              <a:rPr lang="en-US" smtClean="0"/>
              <a:pPr/>
              <a:t>‹#›</a:t>
            </a:fld>
            <a:endParaRPr lang="en-US"/>
          </a:p>
        </p:txBody>
      </p:sp>
    </p:spTree>
    <p:extLst>
      <p:ext uri="{BB962C8B-B14F-4D97-AF65-F5344CB8AC3E}">
        <p14:creationId xmlns:p14="http://schemas.microsoft.com/office/powerpoint/2010/main" val="33831824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7850" y="6075190"/>
            <a:ext cx="1780656" cy="574572"/>
          </a:xfrm>
          <a:prstGeom prst="rect">
            <a:avLst/>
          </a:prstGeom>
        </p:spPr>
      </p:pic>
      <p:sp>
        <p:nvSpPr>
          <p:cNvPr id="2" name="Title 1"/>
          <p:cNvSpPr>
            <a:spLocks noGrp="1"/>
          </p:cNvSpPr>
          <p:nvPr>
            <p:ph type="title"/>
          </p:nvPr>
        </p:nvSpPr>
        <p:spPr/>
        <p:txBody>
          <a:bodyPr/>
          <a:lstStyle>
            <a:lvl1pPr>
              <a:defRPr>
                <a:solidFill>
                  <a:srgbClr val="002F87"/>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3F652-230A-6A42-8A93-E2E7F6BBEDBC}" type="datetime3">
              <a:rPr lang="en-ZA" smtClean="0"/>
              <a:pPr/>
              <a:t>4 September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1C495-B0FE-B941-950D-F04B47F85F84}" type="slidenum">
              <a:rPr lang="en-US" smtClean="0"/>
              <a:pPr/>
              <a:t>‹#›</a:t>
            </a:fld>
            <a:endParaRPr lang="en-US"/>
          </a:p>
        </p:txBody>
      </p:sp>
    </p:spTree>
    <p:extLst>
      <p:ext uri="{BB962C8B-B14F-4D97-AF65-F5344CB8AC3E}">
        <p14:creationId xmlns:p14="http://schemas.microsoft.com/office/powerpoint/2010/main" val="1194228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60596" y="720000"/>
            <a:ext cx="3083405" cy="5400000"/>
          </a:xfrm>
          <a:prstGeom prst="rect">
            <a:avLst/>
          </a:prstGeom>
        </p:spPr>
      </p:pic>
      <p:sp>
        <p:nvSpPr>
          <p:cNvPr id="11" name="Rectangle 10"/>
          <p:cNvSpPr>
            <a:spLocks/>
          </p:cNvSpPr>
          <p:nvPr userDrawn="1"/>
        </p:nvSpPr>
        <p:spPr>
          <a:xfrm>
            <a:off x="720000" y="720000"/>
            <a:ext cx="5400000" cy="5400000"/>
          </a:xfrm>
          <a:prstGeom prst="rect">
            <a:avLst/>
          </a:prstGeom>
          <a:solidFill>
            <a:srgbClr val="002F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a:spLocks noChangeAspect="1"/>
          </p:cNvSpPr>
          <p:nvPr userDrawn="1"/>
        </p:nvSpPr>
        <p:spPr>
          <a:xfrm>
            <a:off x="720000" y="720000"/>
            <a:ext cx="1800000" cy="1800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a:p>
        </p:txBody>
      </p:sp>
      <p:sp>
        <p:nvSpPr>
          <p:cNvPr id="16" name="Rectangle 15"/>
          <p:cNvSpPr>
            <a:spLocks noChangeAspect="1"/>
          </p:cNvSpPr>
          <p:nvPr userDrawn="1"/>
        </p:nvSpPr>
        <p:spPr>
          <a:xfrm>
            <a:off x="360000" y="360000"/>
            <a:ext cx="1800000" cy="1800000"/>
          </a:xfrm>
          <a:prstGeom prst="rect">
            <a:avLst/>
          </a:prstGeom>
          <a:solidFill>
            <a:srgbClr val="B16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000" y="720000"/>
            <a:ext cx="1440000" cy="1440000"/>
          </a:xfrm>
          <a:prstGeom prst="rect">
            <a:avLst/>
          </a:prstGeom>
        </p:spPr>
      </p:pic>
      <p:sp>
        <p:nvSpPr>
          <p:cNvPr id="18" name="Title 1"/>
          <p:cNvSpPr>
            <a:spLocks noGrp="1"/>
          </p:cNvSpPr>
          <p:nvPr>
            <p:ph type="title" hasCustomPrompt="1"/>
          </p:nvPr>
        </p:nvSpPr>
        <p:spPr>
          <a:xfrm>
            <a:off x="1082859" y="2864230"/>
            <a:ext cx="4680000" cy="1079999"/>
          </a:xfrm>
        </p:spPr>
        <p:txBody>
          <a:bodyPr anchor="b" anchorCtr="0">
            <a:normAutofit/>
          </a:bodyPr>
          <a:lstStyle>
            <a:lvl1pPr algn="l">
              <a:lnSpc>
                <a:spcPct val="90000"/>
              </a:lnSpc>
              <a:defRPr sz="3200">
                <a:solidFill>
                  <a:schemeClr val="bg1"/>
                </a:solidFill>
              </a:defRPr>
            </a:lvl1pPr>
          </a:lstStyle>
          <a:p>
            <a:r>
              <a:rPr lang="en-US" dirty="0" smtClean="0"/>
              <a:t>Heading</a:t>
            </a:r>
            <a:endParaRPr lang="en-US" dirty="0"/>
          </a:p>
        </p:txBody>
      </p:sp>
      <p:sp>
        <p:nvSpPr>
          <p:cNvPr id="21" name="Text Placeholder 22"/>
          <p:cNvSpPr>
            <a:spLocks noGrp="1"/>
          </p:cNvSpPr>
          <p:nvPr>
            <p:ph type="body" sz="quarter" idx="13" hasCustomPrompt="1"/>
          </p:nvPr>
        </p:nvSpPr>
        <p:spPr>
          <a:xfrm>
            <a:off x="1082859" y="3944229"/>
            <a:ext cx="4680000" cy="1800001"/>
          </a:xfrm>
        </p:spPr>
        <p:txBody>
          <a:bodyPr>
            <a:normAutofit/>
          </a:bodyPr>
          <a:lstStyle>
            <a:lvl1pPr marL="0" indent="0" algn="l">
              <a:buNone/>
              <a:defRPr sz="1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smtClean="0"/>
              <a:t>Subheading</a:t>
            </a:r>
          </a:p>
        </p:txBody>
      </p:sp>
      <p:sp>
        <p:nvSpPr>
          <p:cNvPr id="22" name="Text Placeholder 22"/>
          <p:cNvSpPr>
            <a:spLocks noGrp="1"/>
          </p:cNvSpPr>
          <p:nvPr>
            <p:ph type="body" sz="quarter" idx="14" hasCustomPrompt="1"/>
          </p:nvPr>
        </p:nvSpPr>
        <p:spPr>
          <a:xfrm>
            <a:off x="1082859" y="5024229"/>
            <a:ext cx="4680000" cy="720001"/>
          </a:xfrm>
        </p:spPr>
        <p:txBody>
          <a:bodyPr anchor="b">
            <a:normAutofit/>
          </a:bodyPr>
          <a:lstStyle>
            <a:lvl1pPr marL="0" indent="0" algn="l">
              <a:buNone/>
              <a:defRPr sz="1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smtClean="0"/>
              <a:t>Date</a:t>
            </a:r>
          </a:p>
        </p:txBody>
      </p:sp>
    </p:spTree>
    <p:extLst>
      <p:ext uri="{BB962C8B-B14F-4D97-AF65-F5344CB8AC3E}">
        <p14:creationId xmlns:p14="http://schemas.microsoft.com/office/powerpoint/2010/main" val="15188339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7850" y="6075190"/>
            <a:ext cx="1780656" cy="574572"/>
          </a:xfrm>
          <a:prstGeom prst="rect">
            <a:avLst/>
          </a:prstGeom>
        </p:spPr>
      </p:pic>
      <p:sp>
        <p:nvSpPr>
          <p:cNvPr id="2" name="Vertical Title 1"/>
          <p:cNvSpPr>
            <a:spLocks noGrp="1"/>
          </p:cNvSpPr>
          <p:nvPr>
            <p:ph type="title" orient="vert"/>
          </p:nvPr>
        </p:nvSpPr>
        <p:spPr>
          <a:xfrm>
            <a:off x="6629400" y="274639"/>
            <a:ext cx="2057400" cy="5851525"/>
          </a:xfrm>
        </p:spPr>
        <p:txBody>
          <a:bodyPr vert="eaVert"/>
          <a:lstStyle>
            <a:lvl1pPr>
              <a:defRPr>
                <a:solidFill>
                  <a:srgbClr val="002F87"/>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F58F2-DBCC-7F42-A5C1-116B351766B9}" type="datetime3">
              <a:rPr lang="en-ZA" smtClean="0"/>
              <a:pPr/>
              <a:t>4 September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1C495-B0FE-B941-950D-F04B47F85F84}" type="slidenum">
              <a:rPr lang="en-US" smtClean="0"/>
              <a:pPr/>
              <a:t>‹#›</a:t>
            </a:fld>
            <a:endParaRPr lang="en-US"/>
          </a:p>
        </p:txBody>
      </p:sp>
    </p:spTree>
    <p:extLst>
      <p:ext uri="{BB962C8B-B14F-4D97-AF65-F5344CB8AC3E}">
        <p14:creationId xmlns:p14="http://schemas.microsoft.com/office/powerpoint/2010/main" val="39254692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descr="Clock tower__1.jpg"/>
          <p:cNvPicPr>
            <a:picLocks/>
          </p:cNvPicPr>
          <p:nvPr userDrawn="1"/>
        </p:nvPicPr>
        <p:blipFill rotWithShape="1">
          <a:blip r:embed="rId2" cstate="screen">
            <a:extLst>
              <a:ext uri="{28A0092B-C50C-407E-A947-70E740481C1C}">
                <a14:useLocalDpi xmlns:a14="http://schemas.microsoft.com/office/drawing/2010/main"/>
              </a:ext>
            </a:extLst>
          </a:blip>
          <a:srcRect l="-64407"/>
          <a:stretch/>
        </p:blipFill>
        <p:spPr>
          <a:xfrm>
            <a:off x="3744000" y="720000"/>
            <a:ext cx="5400000" cy="5400000"/>
          </a:xfrm>
          <a:prstGeom prst="rect">
            <a:avLst/>
          </a:prstGeom>
        </p:spPr>
      </p:pic>
      <p:sp>
        <p:nvSpPr>
          <p:cNvPr id="11" name="Rectangle 10"/>
          <p:cNvSpPr>
            <a:spLocks/>
          </p:cNvSpPr>
          <p:nvPr userDrawn="1"/>
        </p:nvSpPr>
        <p:spPr>
          <a:xfrm>
            <a:off x="720000" y="720000"/>
            <a:ext cx="5400000" cy="5400000"/>
          </a:xfrm>
          <a:prstGeom prst="rect">
            <a:avLst/>
          </a:prstGeom>
          <a:solidFill>
            <a:srgbClr val="002F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a:spLocks noChangeAspect="1"/>
          </p:cNvSpPr>
          <p:nvPr userDrawn="1"/>
        </p:nvSpPr>
        <p:spPr>
          <a:xfrm>
            <a:off x="720000" y="720000"/>
            <a:ext cx="1800000" cy="1800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a:p>
        </p:txBody>
      </p:sp>
      <p:sp>
        <p:nvSpPr>
          <p:cNvPr id="16" name="Rectangle 15"/>
          <p:cNvSpPr>
            <a:spLocks noChangeAspect="1"/>
          </p:cNvSpPr>
          <p:nvPr userDrawn="1"/>
        </p:nvSpPr>
        <p:spPr>
          <a:xfrm>
            <a:off x="360000" y="360000"/>
            <a:ext cx="1800000" cy="1800000"/>
          </a:xfrm>
          <a:prstGeom prst="rect">
            <a:avLst/>
          </a:prstGeom>
          <a:solidFill>
            <a:srgbClr val="B16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000" y="720000"/>
            <a:ext cx="1440000" cy="1440000"/>
          </a:xfrm>
          <a:prstGeom prst="rect">
            <a:avLst/>
          </a:prstGeom>
        </p:spPr>
      </p:pic>
      <p:sp>
        <p:nvSpPr>
          <p:cNvPr id="18" name="Title 1"/>
          <p:cNvSpPr>
            <a:spLocks noGrp="1"/>
          </p:cNvSpPr>
          <p:nvPr>
            <p:ph type="title" hasCustomPrompt="1"/>
          </p:nvPr>
        </p:nvSpPr>
        <p:spPr>
          <a:xfrm>
            <a:off x="1082859" y="2864230"/>
            <a:ext cx="4680000" cy="1079999"/>
          </a:xfrm>
        </p:spPr>
        <p:txBody>
          <a:bodyPr anchor="b" anchorCtr="0">
            <a:normAutofit/>
          </a:bodyPr>
          <a:lstStyle>
            <a:lvl1pPr algn="l">
              <a:lnSpc>
                <a:spcPct val="90000"/>
              </a:lnSpc>
              <a:defRPr sz="3200">
                <a:solidFill>
                  <a:schemeClr val="bg1"/>
                </a:solidFill>
              </a:defRPr>
            </a:lvl1pPr>
          </a:lstStyle>
          <a:p>
            <a:r>
              <a:rPr lang="en-US" dirty="0" smtClean="0"/>
              <a:t>Heading</a:t>
            </a:r>
            <a:endParaRPr lang="en-US" dirty="0"/>
          </a:p>
        </p:txBody>
      </p:sp>
      <p:sp>
        <p:nvSpPr>
          <p:cNvPr id="21" name="Text Placeholder 22"/>
          <p:cNvSpPr>
            <a:spLocks noGrp="1"/>
          </p:cNvSpPr>
          <p:nvPr>
            <p:ph type="body" sz="quarter" idx="13" hasCustomPrompt="1"/>
          </p:nvPr>
        </p:nvSpPr>
        <p:spPr>
          <a:xfrm>
            <a:off x="1082859" y="3944229"/>
            <a:ext cx="4680000" cy="1800001"/>
          </a:xfrm>
        </p:spPr>
        <p:txBody>
          <a:bodyPr>
            <a:normAutofit/>
          </a:bodyPr>
          <a:lstStyle>
            <a:lvl1pPr marL="0" indent="0" algn="l">
              <a:buNone/>
              <a:defRPr sz="1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smtClean="0"/>
              <a:t>Subheading</a:t>
            </a:r>
          </a:p>
        </p:txBody>
      </p:sp>
      <p:sp>
        <p:nvSpPr>
          <p:cNvPr id="22" name="Text Placeholder 22"/>
          <p:cNvSpPr>
            <a:spLocks noGrp="1"/>
          </p:cNvSpPr>
          <p:nvPr>
            <p:ph type="body" sz="quarter" idx="14" hasCustomPrompt="1"/>
          </p:nvPr>
        </p:nvSpPr>
        <p:spPr>
          <a:xfrm>
            <a:off x="1082859" y="5024229"/>
            <a:ext cx="4680000" cy="720001"/>
          </a:xfrm>
        </p:spPr>
        <p:txBody>
          <a:bodyPr anchor="b">
            <a:normAutofit/>
          </a:bodyPr>
          <a:lstStyle>
            <a:lvl1pPr marL="0" indent="0" algn="l">
              <a:buNone/>
              <a:defRPr sz="1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smtClean="0"/>
              <a:t>Date</a:t>
            </a:r>
          </a:p>
        </p:txBody>
      </p:sp>
    </p:spTree>
    <p:extLst>
      <p:ext uri="{BB962C8B-B14F-4D97-AF65-F5344CB8AC3E}">
        <p14:creationId xmlns:p14="http://schemas.microsoft.com/office/powerpoint/2010/main" val="16833515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94748" y="720000"/>
            <a:ext cx="5549253" cy="5400000"/>
          </a:xfrm>
          <a:prstGeom prst="rect">
            <a:avLst/>
          </a:prstGeom>
        </p:spPr>
      </p:pic>
      <p:sp>
        <p:nvSpPr>
          <p:cNvPr id="11" name="Rectangle 10"/>
          <p:cNvSpPr>
            <a:spLocks/>
          </p:cNvSpPr>
          <p:nvPr userDrawn="1"/>
        </p:nvSpPr>
        <p:spPr>
          <a:xfrm>
            <a:off x="720000" y="720000"/>
            <a:ext cx="5400000" cy="5400000"/>
          </a:xfrm>
          <a:prstGeom prst="rect">
            <a:avLst/>
          </a:prstGeom>
          <a:solidFill>
            <a:srgbClr val="002F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a:spLocks noChangeAspect="1"/>
          </p:cNvSpPr>
          <p:nvPr userDrawn="1"/>
        </p:nvSpPr>
        <p:spPr>
          <a:xfrm>
            <a:off x="720000" y="720000"/>
            <a:ext cx="1800000" cy="1800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a:p>
        </p:txBody>
      </p:sp>
      <p:sp>
        <p:nvSpPr>
          <p:cNvPr id="16" name="Rectangle 15"/>
          <p:cNvSpPr>
            <a:spLocks noChangeAspect="1"/>
          </p:cNvSpPr>
          <p:nvPr userDrawn="1"/>
        </p:nvSpPr>
        <p:spPr>
          <a:xfrm>
            <a:off x="360000" y="360000"/>
            <a:ext cx="1800000" cy="1800000"/>
          </a:xfrm>
          <a:prstGeom prst="rect">
            <a:avLst/>
          </a:prstGeom>
          <a:solidFill>
            <a:srgbClr val="B16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000" y="720000"/>
            <a:ext cx="1440000" cy="1440000"/>
          </a:xfrm>
          <a:prstGeom prst="rect">
            <a:avLst/>
          </a:prstGeom>
        </p:spPr>
      </p:pic>
      <p:sp>
        <p:nvSpPr>
          <p:cNvPr id="18" name="Title 1"/>
          <p:cNvSpPr>
            <a:spLocks noGrp="1"/>
          </p:cNvSpPr>
          <p:nvPr>
            <p:ph type="title" hasCustomPrompt="1"/>
          </p:nvPr>
        </p:nvSpPr>
        <p:spPr>
          <a:xfrm>
            <a:off x="1082859" y="2864230"/>
            <a:ext cx="4680000" cy="1079999"/>
          </a:xfrm>
        </p:spPr>
        <p:txBody>
          <a:bodyPr anchor="b" anchorCtr="0">
            <a:normAutofit/>
          </a:bodyPr>
          <a:lstStyle>
            <a:lvl1pPr algn="l">
              <a:lnSpc>
                <a:spcPct val="90000"/>
              </a:lnSpc>
              <a:defRPr sz="3200">
                <a:solidFill>
                  <a:schemeClr val="bg1"/>
                </a:solidFill>
              </a:defRPr>
            </a:lvl1pPr>
          </a:lstStyle>
          <a:p>
            <a:r>
              <a:rPr lang="en-US" dirty="0" smtClean="0"/>
              <a:t>Heading</a:t>
            </a:r>
            <a:endParaRPr lang="en-US" dirty="0"/>
          </a:p>
        </p:txBody>
      </p:sp>
      <p:sp>
        <p:nvSpPr>
          <p:cNvPr id="21" name="Text Placeholder 22"/>
          <p:cNvSpPr>
            <a:spLocks noGrp="1"/>
          </p:cNvSpPr>
          <p:nvPr>
            <p:ph type="body" sz="quarter" idx="13" hasCustomPrompt="1"/>
          </p:nvPr>
        </p:nvSpPr>
        <p:spPr>
          <a:xfrm>
            <a:off x="1082859" y="3944229"/>
            <a:ext cx="4680000" cy="1800001"/>
          </a:xfrm>
        </p:spPr>
        <p:txBody>
          <a:bodyPr>
            <a:normAutofit/>
          </a:bodyPr>
          <a:lstStyle>
            <a:lvl1pPr marL="0" indent="0" algn="l">
              <a:buNone/>
              <a:defRPr sz="1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smtClean="0"/>
              <a:t>Subheading</a:t>
            </a:r>
          </a:p>
        </p:txBody>
      </p:sp>
      <p:sp>
        <p:nvSpPr>
          <p:cNvPr id="22" name="Text Placeholder 22"/>
          <p:cNvSpPr>
            <a:spLocks noGrp="1"/>
          </p:cNvSpPr>
          <p:nvPr>
            <p:ph type="body" sz="quarter" idx="14" hasCustomPrompt="1"/>
          </p:nvPr>
        </p:nvSpPr>
        <p:spPr>
          <a:xfrm>
            <a:off x="1082859" y="5024229"/>
            <a:ext cx="4680000" cy="720001"/>
          </a:xfrm>
        </p:spPr>
        <p:txBody>
          <a:bodyPr anchor="b">
            <a:normAutofit/>
          </a:bodyPr>
          <a:lstStyle>
            <a:lvl1pPr marL="0" indent="0" algn="l">
              <a:buNone/>
              <a:defRPr sz="1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smtClean="0"/>
              <a:t>Date</a:t>
            </a:r>
          </a:p>
        </p:txBody>
      </p:sp>
    </p:spTree>
    <p:extLst>
      <p:ext uri="{BB962C8B-B14F-4D97-AF65-F5344CB8AC3E}">
        <p14:creationId xmlns:p14="http://schemas.microsoft.com/office/powerpoint/2010/main" val="32352549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7850" y="6075190"/>
            <a:ext cx="1780656" cy="574572"/>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C4F846A-9309-4A41-B20A-184D76E0AAB7}" type="datetime3">
              <a:rPr lang="en-ZA" smtClean="0"/>
              <a:pPr/>
              <a:t>4 September 2016</a:t>
            </a:fld>
            <a:endParaRPr lang="en-US" dirty="0"/>
          </a:p>
        </p:txBody>
      </p:sp>
      <p:sp>
        <p:nvSpPr>
          <p:cNvPr id="5" name="Footer Placeholder 4"/>
          <p:cNvSpPr>
            <a:spLocks noGrp="1"/>
          </p:cNvSpPr>
          <p:nvPr>
            <p:ph type="ftr" sz="quarter" idx="11"/>
          </p:nvPr>
        </p:nvSpPr>
        <p:spPr>
          <a:xfrm>
            <a:off x="2365199" y="6356351"/>
            <a:ext cx="4211999" cy="365125"/>
          </a:xfrm>
        </p:spPr>
        <p:txBody>
          <a:bodyPr/>
          <a:lstStyle/>
          <a:p>
            <a:endParaRPr lang="en-US" dirty="0"/>
          </a:p>
        </p:txBody>
      </p:sp>
      <p:sp>
        <p:nvSpPr>
          <p:cNvPr id="6" name="Slide Number Placeholder 5"/>
          <p:cNvSpPr>
            <a:spLocks noGrp="1"/>
          </p:cNvSpPr>
          <p:nvPr>
            <p:ph type="sldNum" sz="quarter" idx="12"/>
          </p:nvPr>
        </p:nvSpPr>
        <p:spPr/>
        <p:txBody>
          <a:bodyPr/>
          <a:lstStyle/>
          <a:p>
            <a:fld id="{3801C495-B0FE-B941-950D-F04B47F85F84}" type="slidenum">
              <a:rPr lang="en-US" smtClean="0"/>
              <a:pPr/>
              <a:t>‹#›</a:t>
            </a:fld>
            <a:endParaRPr lang="en-US"/>
          </a:p>
        </p:txBody>
      </p:sp>
    </p:spTree>
    <p:extLst>
      <p:ext uri="{BB962C8B-B14F-4D97-AF65-F5344CB8AC3E}">
        <p14:creationId xmlns:p14="http://schemas.microsoft.com/office/powerpoint/2010/main" val="12094022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7850" y="6075190"/>
            <a:ext cx="1780656" cy="574572"/>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E1931E1-B842-9C4F-A6D8-9B7ABC64A32E}" type="datetime3">
              <a:rPr lang="en-ZA" smtClean="0"/>
              <a:pPr/>
              <a:t>4 September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01C495-B0FE-B941-950D-F04B47F85F84}" type="slidenum">
              <a:rPr lang="en-US" smtClean="0"/>
              <a:pPr/>
              <a:t>‹#›</a:t>
            </a:fld>
            <a:endParaRPr lang="en-US"/>
          </a:p>
        </p:txBody>
      </p:sp>
    </p:spTree>
    <p:extLst>
      <p:ext uri="{BB962C8B-B14F-4D97-AF65-F5344CB8AC3E}">
        <p14:creationId xmlns:p14="http://schemas.microsoft.com/office/powerpoint/2010/main" val="10381175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ictur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6858000"/>
          </a:xfrm>
        </p:spPr>
        <p:txBody>
          <a:bodyPr anchor="ctr" anchorCtr="0"/>
          <a:lstStyle>
            <a:lvl1pPr marL="0" indent="0" algn="l">
              <a:buNone/>
              <a:defRPr>
                <a:solidFill>
                  <a:srgbClr val="002F87"/>
                </a:solidFill>
              </a:defRPr>
            </a:lvl1pPr>
          </a:lstStyle>
          <a:p>
            <a:endParaRPr lang="en-US" dirty="0"/>
          </a:p>
        </p:txBody>
      </p:sp>
    </p:spTree>
    <p:extLst>
      <p:ext uri="{BB962C8B-B14F-4D97-AF65-F5344CB8AC3E}">
        <p14:creationId xmlns:p14="http://schemas.microsoft.com/office/powerpoint/2010/main" val="17017646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rge text colour">
    <p:spTree>
      <p:nvGrpSpPr>
        <p:cNvPr id="1" name=""/>
        <p:cNvGrpSpPr/>
        <p:nvPr/>
      </p:nvGrpSpPr>
      <p:grpSpPr>
        <a:xfrm>
          <a:off x="0" y="0"/>
          <a:ext cx="0" cy="0"/>
          <a:chOff x="0" y="0"/>
          <a:chExt cx="0" cy="0"/>
        </a:xfrm>
      </p:grpSpPr>
      <p:sp>
        <p:nvSpPr>
          <p:cNvPr id="6" name="Rectangle 5"/>
          <p:cNvSpPr/>
          <p:nvPr userDrawn="1"/>
        </p:nvSpPr>
        <p:spPr>
          <a:xfrm>
            <a:off x="0" y="0"/>
            <a:ext cx="6876000" cy="6858000"/>
          </a:xfrm>
          <a:prstGeom prst="rect">
            <a:avLst/>
          </a:prstGeom>
          <a:solidFill>
            <a:srgbClr val="002F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909000"/>
            <a:ext cx="5973619" cy="5040000"/>
          </a:xfrm>
        </p:spPr>
        <p:txBody>
          <a:bodyPr>
            <a:normAutofit/>
          </a:bodyPr>
          <a:lstStyle>
            <a:lvl1pPr>
              <a:defRPr sz="5400" baseline="0">
                <a:solidFill>
                  <a:schemeClr val="bg1"/>
                </a:solidFill>
              </a:defRPr>
            </a:lvl1pPr>
          </a:lstStyle>
          <a:p>
            <a:r>
              <a:rPr lang="en-US" dirty="0" smtClean="0"/>
              <a:t>Large type used for bold statement or quote</a:t>
            </a:r>
            <a:endParaRPr lang="en-US" dirty="0"/>
          </a:p>
        </p:txBody>
      </p:sp>
      <p:sp>
        <p:nvSpPr>
          <p:cNvPr id="9" name="Rectangle 8"/>
          <p:cNvSpPr>
            <a:spLocks noChangeAspect="1"/>
          </p:cNvSpPr>
          <p:nvPr userDrawn="1"/>
        </p:nvSpPr>
        <p:spPr>
          <a:xfrm>
            <a:off x="6876000" y="6066000"/>
            <a:ext cx="792000" cy="792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5536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ext whit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7850" y="6075190"/>
            <a:ext cx="1780656" cy="574572"/>
          </a:xfrm>
          <a:prstGeom prst="rect">
            <a:avLst/>
          </a:prstGeom>
        </p:spPr>
      </p:pic>
      <p:sp>
        <p:nvSpPr>
          <p:cNvPr id="3" name="Date Placeholder 2"/>
          <p:cNvSpPr>
            <a:spLocks noGrp="1"/>
          </p:cNvSpPr>
          <p:nvPr>
            <p:ph type="dt" sz="half" idx="10"/>
          </p:nvPr>
        </p:nvSpPr>
        <p:spPr/>
        <p:txBody>
          <a:bodyPr/>
          <a:lstStyle/>
          <a:p>
            <a:fld id="{3C7AA035-BA17-BD43-8724-D882D270EEA1}" type="datetime3">
              <a:rPr lang="en-ZA" smtClean="0"/>
              <a:pPr/>
              <a:t>4 September 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01C495-B0FE-B941-950D-F04B47F85F84}" type="slidenum">
              <a:rPr lang="en-US" smtClean="0"/>
              <a:pPr/>
              <a:t>‹#›</a:t>
            </a:fld>
            <a:endParaRPr lang="en-US" dirty="0"/>
          </a:p>
        </p:txBody>
      </p:sp>
      <p:sp>
        <p:nvSpPr>
          <p:cNvPr id="6" name="Title 1"/>
          <p:cNvSpPr>
            <a:spLocks noGrp="1"/>
          </p:cNvSpPr>
          <p:nvPr>
            <p:ph type="title" hasCustomPrompt="1"/>
          </p:nvPr>
        </p:nvSpPr>
        <p:spPr>
          <a:xfrm>
            <a:off x="457200" y="909000"/>
            <a:ext cx="8229600" cy="5040000"/>
          </a:xfrm>
        </p:spPr>
        <p:txBody>
          <a:bodyPr>
            <a:normAutofit/>
          </a:bodyPr>
          <a:lstStyle>
            <a:lvl1pPr>
              <a:defRPr sz="5400" baseline="0">
                <a:solidFill>
                  <a:srgbClr val="002F87"/>
                </a:solidFill>
              </a:defRPr>
            </a:lvl1pPr>
          </a:lstStyle>
          <a:p>
            <a:r>
              <a:rPr lang="en-US" dirty="0" smtClean="0"/>
              <a:t>Large type used for bold statement or quote</a:t>
            </a:r>
            <a:endParaRPr lang="en-US" dirty="0"/>
          </a:p>
        </p:txBody>
      </p:sp>
    </p:spTree>
    <p:extLst>
      <p:ext uri="{BB962C8B-B14F-4D97-AF65-F5344CB8AC3E}">
        <p14:creationId xmlns:p14="http://schemas.microsoft.com/office/powerpoint/2010/main" val="39210622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105201" y="6356351"/>
            <a:ext cx="1259999"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2210F8E0-B6CA-FF4A-9EF4-08F185FB4BAC}" type="datetime3">
              <a:rPr lang="en-ZA" smtClean="0"/>
              <a:pPr/>
              <a:t>4 September 2016</a:t>
            </a:fld>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365199" y="6356351"/>
            <a:ext cx="4211999"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57200" y="6356351"/>
            <a:ext cx="6480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3801C495-B0FE-B941-950D-F04B47F85F84}" type="slidenum">
              <a:rPr lang="en-US" smtClean="0"/>
              <a:pPr/>
              <a:t>‹#›</a:t>
            </a:fld>
            <a:endParaRPr lang="en-US" dirty="0"/>
          </a:p>
        </p:txBody>
      </p:sp>
    </p:spTree>
    <p:extLst>
      <p:ext uri="{BB962C8B-B14F-4D97-AF65-F5344CB8AC3E}">
        <p14:creationId xmlns:p14="http://schemas.microsoft.com/office/powerpoint/2010/main" val="1987831511"/>
      </p:ext>
    </p:extLst>
  </p:cSld>
  <p:clrMap bg1="lt1" tx1="dk1" bg2="lt2" tx2="dk2" accent1="accent1" accent2="accent2" accent3="accent3" accent4="accent4" accent5="accent5" accent6="accent6" hlink="hlink" folHlink="folHlink"/>
  <p:sldLayoutIdLst>
    <p:sldLayoutId id="2147483669" r:id="rId1"/>
    <p:sldLayoutId id="2147483666" r:id="rId2"/>
    <p:sldLayoutId id="2147483668" r:id="rId3"/>
    <p:sldLayoutId id="2147483670" r:id="rId4"/>
    <p:sldLayoutId id="2147483650" r:id="rId5"/>
    <p:sldLayoutId id="2147483654" r:id="rId6"/>
    <p:sldLayoutId id="2147483665" r:id="rId7"/>
    <p:sldLayoutId id="2147483660" r:id="rId8"/>
    <p:sldLayoutId id="2147483664" r:id="rId9"/>
    <p:sldLayoutId id="2147483662" r:id="rId10"/>
    <p:sldLayoutId id="2147483663" r:id="rId11"/>
    <p:sldLayoutId id="2147483661" r:id="rId12"/>
    <p:sldLayoutId id="2147483655" r:id="rId13"/>
    <p:sldLayoutId id="2147483651" r:id="rId14"/>
    <p:sldLayoutId id="2147483652" r:id="rId15"/>
    <p:sldLayoutId id="2147483653" r:id="rId16"/>
    <p:sldLayoutId id="2147483656" r:id="rId17"/>
    <p:sldLayoutId id="2147483657" r:id="rId18"/>
    <p:sldLayoutId id="2147483658" r:id="rId19"/>
    <p:sldLayoutId id="2147483659" r:id="rId20"/>
  </p:sldLayoutIdLst>
  <p:timing>
    <p:tnLst>
      <p:par>
        <p:cTn id="1" dur="indefinite" restart="never" nodeType="tmRoot"/>
      </p:par>
    </p:tnLst>
  </p:timing>
  <p:hf hdr="0"/>
  <p:txStyles>
    <p:titleStyle>
      <a:lvl1pPr algn="l" defTabSz="457200" rtl="0" eaLnBrk="1" latinLnBrk="0" hangingPunct="1">
        <a:spcBef>
          <a:spcPct val="0"/>
        </a:spcBef>
        <a:buNone/>
        <a:defRPr sz="4400" kern="1200">
          <a:solidFill>
            <a:srgbClr val="002F87"/>
          </a:solidFill>
          <a:latin typeface="Arial"/>
          <a:ea typeface="+mj-ea"/>
          <a:cs typeface="Arial"/>
        </a:defRPr>
      </a:lvl1pPr>
    </p:titleStyle>
    <p:bodyStyle>
      <a:lvl1pPr marL="457200" indent="-457200" algn="l" defTabSz="457200" rtl="0" eaLnBrk="1" latinLnBrk="0" hangingPunct="1">
        <a:spcBef>
          <a:spcPct val="20000"/>
        </a:spcBef>
        <a:buFont typeface="Arial"/>
        <a:buChar char="•"/>
        <a:defRPr sz="32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859" y="2864230"/>
            <a:ext cx="4680000" cy="1402970"/>
          </a:xfrm>
        </p:spPr>
        <p:txBody>
          <a:bodyPr>
            <a:normAutofit fontScale="90000"/>
          </a:bodyPr>
          <a:lstStyle/>
          <a:p>
            <a:r>
              <a:rPr lang="en-US" dirty="0" smtClean="0"/>
              <a:t>Priorities for African Australian international knowledge partnerships</a:t>
            </a:r>
            <a:endParaRPr lang="en-US" dirty="0"/>
          </a:p>
        </p:txBody>
      </p:sp>
      <p:sp>
        <p:nvSpPr>
          <p:cNvPr id="3" name="Text Placeholder 2"/>
          <p:cNvSpPr>
            <a:spLocks noGrp="1"/>
          </p:cNvSpPr>
          <p:nvPr>
            <p:ph type="body" sz="quarter" idx="13"/>
          </p:nvPr>
        </p:nvSpPr>
        <p:spPr/>
        <p:txBody>
          <a:bodyPr/>
          <a:lstStyle/>
          <a:p>
            <a:endParaRPr lang="en-US" dirty="0" smtClean="0"/>
          </a:p>
          <a:p>
            <a:endParaRPr lang="en-US" dirty="0" smtClean="0"/>
          </a:p>
          <a:p>
            <a:r>
              <a:rPr lang="en-US" dirty="0" smtClean="0"/>
              <a:t>Prof Cheryl de la Rey</a:t>
            </a:r>
            <a:endParaRPr lang="en-US" dirty="0"/>
          </a:p>
        </p:txBody>
      </p:sp>
      <p:sp>
        <p:nvSpPr>
          <p:cNvPr id="4" name="Text Placeholder 3"/>
          <p:cNvSpPr>
            <a:spLocks noGrp="1"/>
          </p:cNvSpPr>
          <p:nvPr>
            <p:ph type="body" sz="quarter" idx="14"/>
          </p:nvPr>
        </p:nvSpPr>
        <p:spPr/>
        <p:txBody>
          <a:bodyPr/>
          <a:lstStyle/>
          <a:p>
            <a:r>
              <a:rPr lang="en-US" dirty="0" smtClean="0"/>
              <a:t>5 September 2016</a:t>
            </a:r>
            <a:endParaRPr lang="en-US" dirty="0"/>
          </a:p>
        </p:txBody>
      </p:sp>
    </p:spTree>
    <p:extLst>
      <p:ext uri="{BB962C8B-B14F-4D97-AF65-F5344CB8AC3E}">
        <p14:creationId xmlns:p14="http://schemas.microsoft.com/office/powerpoint/2010/main" val="2023496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629004"/>
            <a:ext cx="5205596" cy="3120796"/>
          </a:xfrm>
        </p:spPr>
        <p:txBody>
          <a:bodyPr>
            <a:normAutofit/>
          </a:bodyPr>
          <a:lstStyle/>
          <a:p>
            <a:r>
              <a:rPr lang="en-US" dirty="0" smtClean="0"/>
              <a:t>Science priorities for Africa</a:t>
            </a:r>
            <a:endParaRPr lang="en-US" dirty="0"/>
          </a:p>
        </p:txBody>
      </p:sp>
    </p:spTree>
    <p:extLst>
      <p:ext uri="{BB962C8B-B14F-4D97-AF65-F5344CB8AC3E}">
        <p14:creationId xmlns:p14="http://schemas.microsoft.com/office/powerpoint/2010/main" val="1642117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952500"/>
          </a:xfrm>
        </p:spPr>
        <p:txBody>
          <a:bodyPr>
            <a:normAutofit/>
          </a:bodyPr>
          <a:lstStyle/>
          <a:p>
            <a:r>
              <a:rPr lang="en-US" sz="3600" dirty="0" smtClean="0">
                <a:solidFill>
                  <a:srgbClr val="002F87"/>
                </a:solidFill>
              </a:rPr>
              <a:t>AU Agenda 2063: Priorities; 7 Goals</a:t>
            </a:r>
            <a:endParaRPr lang="en-US" sz="3600" dirty="0">
              <a:solidFill>
                <a:srgbClr val="002F87"/>
              </a:solidFill>
            </a:endParaRPr>
          </a:p>
        </p:txBody>
      </p:sp>
      <p:sp>
        <p:nvSpPr>
          <p:cNvPr id="3" name="Content Placeholder 2"/>
          <p:cNvSpPr>
            <a:spLocks noGrp="1"/>
          </p:cNvSpPr>
          <p:nvPr>
            <p:ph idx="1"/>
          </p:nvPr>
        </p:nvSpPr>
        <p:spPr>
          <a:xfrm>
            <a:off x="457200" y="1181100"/>
            <a:ext cx="8229600" cy="5232399"/>
          </a:xfrm>
        </p:spPr>
        <p:txBody>
          <a:bodyPr>
            <a:normAutofit fontScale="85000" lnSpcReduction="20000"/>
          </a:bodyPr>
          <a:lstStyle/>
          <a:p>
            <a:pPr marL="0" indent="0">
              <a:buNone/>
            </a:pPr>
            <a:r>
              <a:rPr lang="en-ZA" sz="4200" dirty="0" smtClean="0"/>
              <a:t>10-year development plan</a:t>
            </a:r>
            <a:endParaRPr lang="en-US" sz="4200" dirty="0" smtClean="0"/>
          </a:p>
          <a:p>
            <a:r>
              <a:rPr lang="en-ZA" dirty="0" smtClean="0"/>
              <a:t>Sustainable </a:t>
            </a:r>
            <a:r>
              <a:rPr lang="en-ZA" dirty="0"/>
              <a:t>Inclusive Economic Growth </a:t>
            </a:r>
          </a:p>
          <a:p>
            <a:r>
              <a:rPr lang="en-ZA" dirty="0" smtClean="0"/>
              <a:t>Human </a:t>
            </a:r>
            <a:r>
              <a:rPr lang="en-ZA" dirty="0"/>
              <a:t>Capital Development</a:t>
            </a:r>
          </a:p>
          <a:p>
            <a:r>
              <a:rPr lang="en-ZA" dirty="0" smtClean="0"/>
              <a:t>Employment </a:t>
            </a:r>
            <a:r>
              <a:rPr lang="en-ZA" dirty="0"/>
              <a:t>Generation</a:t>
            </a:r>
          </a:p>
          <a:p>
            <a:r>
              <a:rPr lang="en-ZA" dirty="0" smtClean="0"/>
              <a:t>Social </a:t>
            </a:r>
            <a:r>
              <a:rPr lang="en-ZA" dirty="0"/>
              <a:t>Protection</a:t>
            </a:r>
          </a:p>
          <a:p>
            <a:r>
              <a:rPr lang="en-ZA" dirty="0" smtClean="0"/>
              <a:t>Gender </a:t>
            </a:r>
            <a:r>
              <a:rPr lang="en-ZA" dirty="0"/>
              <a:t>/ Women Development and Youth </a:t>
            </a:r>
            <a:r>
              <a:rPr lang="en-ZA" dirty="0" smtClean="0"/>
              <a:t>    Empowerment </a:t>
            </a:r>
            <a:endParaRPr lang="en-ZA" dirty="0"/>
          </a:p>
          <a:p>
            <a:r>
              <a:rPr lang="en-ZA" dirty="0" smtClean="0"/>
              <a:t>Good </a:t>
            </a:r>
            <a:r>
              <a:rPr lang="en-ZA" dirty="0"/>
              <a:t>Governance including </a:t>
            </a:r>
            <a:r>
              <a:rPr lang="en-ZA" dirty="0" smtClean="0"/>
              <a:t>Capable Institutions </a:t>
            </a:r>
            <a:endParaRPr lang="en-ZA" dirty="0"/>
          </a:p>
          <a:p>
            <a:r>
              <a:rPr lang="en-ZA" dirty="0" smtClean="0"/>
              <a:t>Infrastructural </a:t>
            </a:r>
            <a:r>
              <a:rPr lang="en-ZA" dirty="0"/>
              <a:t>development </a:t>
            </a:r>
          </a:p>
          <a:p>
            <a:r>
              <a:rPr lang="en-ZA" dirty="0" smtClean="0"/>
              <a:t>Science</a:t>
            </a:r>
            <a:r>
              <a:rPr lang="en-ZA" dirty="0"/>
              <a:t>, Technology and Innovation</a:t>
            </a:r>
          </a:p>
          <a:p>
            <a:r>
              <a:rPr lang="en-ZA" dirty="0" smtClean="0"/>
              <a:t>Peace </a:t>
            </a:r>
            <a:r>
              <a:rPr lang="en-ZA" dirty="0"/>
              <a:t>and Security </a:t>
            </a:r>
          </a:p>
          <a:p>
            <a:r>
              <a:rPr lang="en-ZA" dirty="0" smtClean="0"/>
              <a:t>Culture</a:t>
            </a:r>
            <a:r>
              <a:rPr lang="en-ZA" dirty="0"/>
              <a:t>, Arts and Sports</a:t>
            </a:r>
          </a:p>
          <a:p>
            <a:pPr lvl="1"/>
            <a:endParaRPr lang="en-ZA" dirty="0"/>
          </a:p>
        </p:txBody>
      </p:sp>
    </p:spTree>
    <p:extLst>
      <p:ext uri="{BB962C8B-B14F-4D97-AF65-F5344CB8AC3E}">
        <p14:creationId xmlns:p14="http://schemas.microsoft.com/office/powerpoint/2010/main" val="705618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9500"/>
          </a:xfrm>
        </p:spPr>
        <p:txBody>
          <a:bodyPr/>
          <a:lstStyle/>
          <a:p>
            <a:r>
              <a:rPr lang="en-US" dirty="0" smtClean="0">
                <a:solidFill>
                  <a:srgbClr val="002F87"/>
                </a:solidFill>
              </a:rPr>
              <a:t>Goal 1: priorities</a:t>
            </a:r>
            <a:endParaRPr lang="en-US" dirty="0">
              <a:solidFill>
                <a:srgbClr val="002F87"/>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4989438"/>
              </p:ext>
            </p:extLst>
          </p:nvPr>
        </p:nvGraphicFramePr>
        <p:xfrm>
          <a:off x="457199" y="1257300"/>
          <a:ext cx="8229600" cy="4448370"/>
        </p:xfrm>
        <a:graphic>
          <a:graphicData uri="http://schemas.openxmlformats.org/drawingml/2006/table">
            <a:tbl>
              <a:tblPr firstRow="1" firstCol="1" bandRow="1"/>
              <a:tblGrid>
                <a:gridCol w="4114800"/>
                <a:gridCol w="4114800"/>
              </a:tblGrid>
              <a:tr h="790770">
                <a:tc>
                  <a:txBody>
                    <a:bodyPr/>
                    <a:lstStyle/>
                    <a:p>
                      <a:pPr algn="ctr">
                        <a:spcAft>
                          <a:spcPts val="0"/>
                        </a:spcAft>
                      </a:pPr>
                      <a:r>
                        <a:rPr lang="en-US" sz="3600" dirty="0" smtClean="0">
                          <a:effectLst/>
                          <a:latin typeface="Arial" pitchFamily="34" charset="0"/>
                          <a:ea typeface="MS Mincho"/>
                          <a:cs typeface="Arial" pitchFamily="34" charset="0"/>
                        </a:rPr>
                        <a:t>Goal</a:t>
                      </a:r>
                      <a:endParaRPr lang="en-ZA" sz="36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600" dirty="0">
                          <a:effectLst/>
                          <a:latin typeface="Arial" pitchFamily="34" charset="0"/>
                          <a:ea typeface="MS Mincho"/>
                          <a:cs typeface="Arial" pitchFamily="34" charset="0"/>
                        </a:rPr>
                        <a:t>Priority Areas</a:t>
                      </a:r>
                      <a:endParaRPr lang="en-ZA" sz="36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4530">
                <a:tc>
                  <a:txBody>
                    <a:bodyPr/>
                    <a:lstStyle/>
                    <a:p>
                      <a:pPr algn="l">
                        <a:spcAft>
                          <a:spcPts val="0"/>
                        </a:spcAft>
                      </a:pPr>
                      <a:r>
                        <a:rPr lang="en-US" sz="2400" dirty="0">
                          <a:effectLst/>
                          <a:latin typeface="Arial" pitchFamily="34" charset="0"/>
                          <a:ea typeface="MS Mincho"/>
                          <a:cs typeface="Arial" pitchFamily="34" charset="0"/>
                        </a:rPr>
                        <a:t>(1) A High Standard of Living, Quality of Life and Well Being for All</a:t>
                      </a:r>
                      <a:endParaRPr lang="en-ZA" sz="24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pPr>
                      <a:r>
                        <a:rPr lang="en-US" sz="2400" dirty="0">
                          <a:effectLst/>
                          <a:latin typeface="Arial" pitchFamily="34" charset="0"/>
                          <a:ea typeface="MS Mincho"/>
                          <a:cs typeface="Arial" pitchFamily="34" charset="0"/>
                        </a:rPr>
                        <a:t>Incomes, </a:t>
                      </a:r>
                      <a:r>
                        <a:rPr lang="en-US" sz="2400" dirty="0" smtClean="0">
                          <a:effectLst/>
                          <a:latin typeface="Arial" pitchFamily="34" charset="0"/>
                          <a:ea typeface="MS Mincho"/>
                          <a:cs typeface="Arial" pitchFamily="34" charset="0"/>
                        </a:rPr>
                        <a:t>jobs </a:t>
                      </a:r>
                      <a:r>
                        <a:rPr lang="en-US" sz="2400" dirty="0">
                          <a:effectLst/>
                          <a:latin typeface="Arial" pitchFamily="34" charset="0"/>
                          <a:ea typeface="MS Mincho"/>
                          <a:cs typeface="Arial" pitchFamily="34" charset="0"/>
                        </a:rPr>
                        <a:t>and decent work</a:t>
                      </a:r>
                      <a:endParaRPr lang="en-ZA" sz="2400" dirty="0">
                        <a:effectLst/>
                        <a:latin typeface="Arial" pitchFamily="34" charset="0"/>
                        <a:ea typeface="MS Mincho"/>
                        <a:cs typeface="Arial" pitchFamily="34" charset="0"/>
                      </a:endParaRPr>
                    </a:p>
                    <a:p>
                      <a:pPr marL="342900" lvl="0" indent="-342900" algn="l">
                        <a:spcAft>
                          <a:spcPts val="0"/>
                        </a:spcAft>
                        <a:buFont typeface="Symbol"/>
                        <a:buChar char=""/>
                      </a:pPr>
                      <a:r>
                        <a:rPr lang="en-US" sz="2400" dirty="0">
                          <a:effectLst/>
                          <a:latin typeface="Arial" pitchFamily="34" charset="0"/>
                          <a:ea typeface="MS Mincho"/>
                          <a:cs typeface="Arial" pitchFamily="34" charset="0"/>
                        </a:rPr>
                        <a:t>Poverty, </a:t>
                      </a:r>
                      <a:r>
                        <a:rPr lang="en-US" sz="2400" dirty="0" smtClean="0">
                          <a:effectLst/>
                          <a:latin typeface="Arial" pitchFamily="34" charset="0"/>
                          <a:ea typeface="MS Mincho"/>
                          <a:cs typeface="Arial" pitchFamily="34" charset="0"/>
                        </a:rPr>
                        <a:t>inequality  </a:t>
                      </a:r>
                      <a:r>
                        <a:rPr lang="en-US" sz="2400" dirty="0">
                          <a:effectLst/>
                          <a:latin typeface="Arial" pitchFamily="34" charset="0"/>
                          <a:ea typeface="MS Mincho"/>
                          <a:cs typeface="Arial" pitchFamily="34" charset="0"/>
                        </a:rPr>
                        <a:t>and </a:t>
                      </a:r>
                      <a:r>
                        <a:rPr lang="en-US" sz="2400" dirty="0" smtClean="0">
                          <a:effectLst/>
                          <a:latin typeface="Arial" pitchFamily="34" charset="0"/>
                          <a:ea typeface="MS Mincho"/>
                          <a:cs typeface="Arial" pitchFamily="34" charset="0"/>
                        </a:rPr>
                        <a:t>hunger</a:t>
                      </a:r>
                      <a:endParaRPr lang="en-ZA" sz="2400" dirty="0">
                        <a:effectLst/>
                        <a:latin typeface="Arial" pitchFamily="34" charset="0"/>
                        <a:ea typeface="MS Mincho"/>
                        <a:cs typeface="Arial" pitchFamily="34" charset="0"/>
                      </a:endParaRPr>
                    </a:p>
                    <a:p>
                      <a:pPr marL="342900" lvl="0" indent="-342900" algn="l">
                        <a:spcAft>
                          <a:spcPts val="0"/>
                        </a:spcAft>
                        <a:buFont typeface="Symbol"/>
                        <a:buChar char=""/>
                      </a:pPr>
                      <a:r>
                        <a:rPr lang="en-US" sz="2400" dirty="0">
                          <a:effectLst/>
                          <a:latin typeface="Arial" pitchFamily="34" charset="0"/>
                          <a:ea typeface="MS Mincho"/>
                          <a:cs typeface="Arial" pitchFamily="34" charset="0"/>
                        </a:rPr>
                        <a:t>Social security and protection </a:t>
                      </a:r>
                      <a:r>
                        <a:rPr lang="en-US" sz="2400" dirty="0" smtClean="0">
                          <a:effectLst/>
                          <a:latin typeface="Arial" pitchFamily="34" charset="0"/>
                          <a:ea typeface="MS Mincho"/>
                          <a:cs typeface="Arial" pitchFamily="34" charset="0"/>
                        </a:rPr>
                        <a:t>including persons </a:t>
                      </a:r>
                      <a:r>
                        <a:rPr lang="en-US" sz="2400" dirty="0">
                          <a:effectLst/>
                          <a:latin typeface="Arial" pitchFamily="34" charset="0"/>
                          <a:ea typeface="MS Mincho"/>
                          <a:cs typeface="Arial" pitchFamily="34" charset="0"/>
                        </a:rPr>
                        <a:t>with </a:t>
                      </a:r>
                      <a:r>
                        <a:rPr lang="en-US" sz="2400" dirty="0" smtClean="0">
                          <a:effectLst/>
                          <a:latin typeface="Arial" pitchFamily="34" charset="0"/>
                          <a:ea typeface="MS Mincho"/>
                          <a:cs typeface="Arial" pitchFamily="34" charset="0"/>
                        </a:rPr>
                        <a:t>disabilities</a:t>
                      </a:r>
                      <a:endParaRPr lang="en-ZA" sz="2400" dirty="0">
                        <a:effectLst/>
                        <a:latin typeface="Arial" pitchFamily="34" charset="0"/>
                        <a:ea typeface="MS Mincho"/>
                        <a:cs typeface="Arial" pitchFamily="34" charset="0"/>
                      </a:endParaRPr>
                    </a:p>
                    <a:p>
                      <a:pPr marL="342900" lvl="0" indent="-342900" algn="l">
                        <a:spcAft>
                          <a:spcPts val="0"/>
                        </a:spcAft>
                        <a:buFont typeface="Symbol"/>
                        <a:buChar char=""/>
                      </a:pPr>
                      <a:r>
                        <a:rPr lang="en-US" sz="2400" dirty="0">
                          <a:effectLst/>
                          <a:latin typeface="Arial" pitchFamily="34" charset="0"/>
                          <a:ea typeface="MS Mincho"/>
                          <a:cs typeface="Arial" pitchFamily="34" charset="0"/>
                        </a:rPr>
                        <a:t>Modern and </a:t>
                      </a:r>
                      <a:r>
                        <a:rPr lang="en-US" sz="2400" dirty="0" smtClean="0">
                          <a:effectLst/>
                          <a:latin typeface="Arial" pitchFamily="34" charset="0"/>
                          <a:ea typeface="MS Mincho"/>
                          <a:cs typeface="Arial" pitchFamily="34" charset="0"/>
                        </a:rPr>
                        <a:t>livable habitats </a:t>
                      </a:r>
                      <a:r>
                        <a:rPr lang="en-US" sz="2400" dirty="0">
                          <a:effectLst/>
                          <a:latin typeface="Arial" pitchFamily="34" charset="0"/>
                          <a:ea typeface="MS Mincho"/>
                          <a:cs typeface="Arial" pitchFamily="34" charset="0"/>
                        </a:rPr>
                        <a:t>and </a:t>
                      </a:r>
                      <a:r>
                        <a:rPr lang="en-US" sz="2400" dirty="0" smtClean="0">
                          <a:effectLst/>
                          <a:latin typeface="Arial" pitchFamily="34" charset="0"/>
                          <a:ea typeface="MS Mincho"/>
                          <a:cs typeface="Arial" pitchFamily="34" charset="0"/>
                        </a:rPr>
                        <a:t>basic quality services</a:t>
                      </a:r>
                      <a:endParaRPr lang="en-ZA" sz="24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05618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600"/>
            <a:ext cx="8229600" cy="914400"/>
          </a:xfrm>
        </p:spPr>
        <p:txBody>
          <a:bodyPr>
            <a:normAutofit/>
          </a:bodyPr>
          <a:lstStyle/>
          <a:p>
            <a:r>
              <a:rPr lang="en-US" dirty="0" smtClean="0">
                <a:solidFill>
                  <a:srgbClr val="002F87"/>
                </a:solidFill>
              </a:rPr>
              <a:t>Goals 2, 3 and 4: priorities</a:t>
            </a:r>
            <a:endParaRPr lang="en-US" dirty="0">
              <a:solidFill>
                <a:srgbClr val="002F87"/>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90572932"/>
              </p:ext>
            </p:extLst>
          </p:nvPr>
        </p:nvGraphicFramePr>
        <p:xfrm>
          <a:off x="457200" y="1168400"/>
          <a:ext cx="8369300" cy="4889499"/>
        </p:xfrm>
        <a:graphic>
          <a:graphicData uri="http://schemas.openxmlformats.org/drawingml/2006/table">
            <a:tbl>
              <a:tblPr firstRow="1" firstCol="1" bandRow="1"/>
              <a:tblGrid>
                <a:gridCol w="4184650"/>
                <a:gridCol w="4184650"/>
              </a:tblGrid>
              <a:tr h="1629832">
                <a:tc>
                  <a:txBody>
                    <a:bodyPr/>
                    <a:lstStyle/>
                    <a:p>
                      <a:pPr algn="l">
                        <a:spcAft>
                          <a:spcPts val="0"/>
                        </a:spcAft>
                      </a:pPr>
                      <a:r>
                        <a:rPr lang="en-US" sz="2000" dirty="0">
                          <a:effectLst/>
                          <a:latin typeface="Arial" pitchFamily="34" charset="0"/>
                          <a:ea typeface="MS Mincho"/>
                          <a:cs typeface="Arial" pitchFamily="34" charset="0"/>
                        </a:rPr>
                        <a:t>(2) Well Educated Citizens and Skills </a:t>
                      </a:r>
                      <a:r>
                        <a:rPr lang="en-US" sz="2000" dirty="0" smtClean="0">
                          <a:effectLst/>
                          <a:latin typeface="Arial" pitchFamily="34" charset="0"/>
                          <a:ea typeface="MS Mincho"/>
                          <a:cs typeface="Arial" pitchFamily="34" charset="0"/>
                        </a:rPr>
                        <a:t>Revolution </a:t>
                      </a:r>
                      <a:r>
                        <a:rPr lang="en-US" sz="2000" dirty="0">
                          <a:effectLst/>
                          <a:latin typeface="Arial" pitchFamily="34" charset="0"/>
                          <a:ea typeface="MS Mincho"/>
                          <a:cs typeface="Arial" pitchFamily="34" charset="0"/>
                        </a:rPr>
                        <a:t>underpinned by Science, Technology and Innovation</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pPr>
                      <a:r>
                        <a:rPr lang="en-US" sz="2000" dirty="0">
                          <a:effectLst/>
                          <a:latin typeface="Arial" pitchFamily="34" charset="0"/>
                          <a:ea typeface="MS Mincho"/>
                          <a:cs typeface="Arial" pitchFamily="34" charset="0"/>
                        </a:rPr>
                        <a:t>Literate and </a:t>
                      </a:r>
                      <a:r>
                        <a:rPr lang="en-US" sz="2000" dirty="0" smtClean="0">
                          <a:effectLst/>
                          <a:latin typeface="Arial" pitchFamily="34" charset="0"/>
                          <a:ea typeface="MS Mincho"/>
                          <a:cs typeface="Arial" pitchFamily="34" charset="0"/>
                        </a:rPr>
                        <a:t>skills revolution</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4917">
                <a:tc>
                  <a:txBody>
                    <a:bodyPr/>
                    <a:lstStyle/>
                    <a:p>
                      <a:pPr algn="l">
                        <a:spcAft>
                          <a:spcPts val="0"/>
                        </a:spcAft>
                      </a:pPr>
                      <a:r>
                        <a:rPr lang="en-US" sz="2000" dirty="0">
                          <a:effectLst/>
                          <a:latin typeface="Arial" pitchFamily="34" charset="0"/>
                          <a:ea typeface="MS Mincho"/>
                          <a:cs typeface="Arial" pitchFamily="34" charset="0"/>
                        </a:rPr>
                        <a:t>(3) Healthy and </a:t>
                      </a:r>
                      <a:r>
                        <a:rPr lang="en-US" sz="2000" dirty="0" smtClean="0">
                          <a:effectLst/>
                          <a:latin typeface="Arial" pitchFamily="34" charset="0"/>
                          <a:ea typeface="MS Mincho"/>
                          <a:cs typeface="Arial" pitchFamily="34" charset="0"/>
                        </a:rPr>
                        <a:t>Well-nourished Citizens</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pPr>
                      <a:r>
                        <a:rPr lang="en-US" sz="2000" dirty="0">
                          <a:effectLst/>
                          <a:latin typeface="Arial" pitchFamily="34" charset="0"/>
                          <a:ea typeface="MS Mincho"/>
                          <a:cs typeface="Arial" pitchFamily="34" charset="0"/>
                        </a:rPr>
                        <a:t>Health and </a:t>
                      </a:r>
                      <a:r>
                        <a:rPr lang="en-US" sz="2000" dirty="0" smtClean="0">
                          <a:effectLst/>
                          <a:latin typeface="Arial" pitchFamily="34" charset="0"/>
                          <a:ea typeface="MS Mincho"/>
                          <a:cs typeface="Arial" pitchFamily="34" charset="0"/>
                        </a:rPr>
                        <a:t>nutrition</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4750">
                <a:tc>
                  <a:txBody>
                    <a:bodyPr/>
                    <a:lstStyle/>
                    <a:p>
                      <a:pPr algn="l">
                        <a:spcAft>
                          <a:spcPts val="0"/>
                        </a:spcAft>
                      </a:pPr>
                      <a:r>
                        <a:rPr lang="en-US" sz="2000" dirty="0">
                          <a:effectLst/>
                          <a:latin typeface="Arial" pitchFamily="34" charset="0"/>
                          <a:ea typeface="MS Mincho"/>
                          <a:cs typeface="Arial" pitchFamily="34" charset="0"/>
                        </a:rPr>
                        <a:t>(4) Transformed Economies and Jobs</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pPr>
                      <a:r>
                        <a:rPr lang="en-US" sz="2000" dirty="0">
                          <a:effectLst/>
                          <a:latin typeface="Arial" pitchFamily="34" charset="0"/>
                          <a:ea typeface="MS Mincho"/>
                          <a:cs typeface="Arial" pitchFamily="34" charset="0"/>
                        </a:rPr>
                        <a:t>Inclusive sustainable economic growth</a:t>
                      </a:r>
                      <a:endParaRPr lang="en-ZA" sz="2000" dirty="0">
                        <a:effectLst/>
                        <a:latin typeface="Arial" pitchFamily="34" charset="0"/>
                        <a:ea typeface="MS Mincho"/>
                        <a:cs typeface="Arial" pitchFamily="34" charset="0"/>
                      </a:endParaRPr>
                    </a:p>
                    <a:p>
                      <a:pPr marL="342900" lvl="0" indent="-342900" algn="l">
                        <a:spcAft>
                          <a:spcPts val="0"/>
                        </a:spcAft>
                        <a:buFont typeface="Symbol"/>
                        <a:buChar char=""/>
                      </a:pPr>
                      <a:r>
                        <a:rPr lang="en-US" sz="2000" dirty="0">
                          <a:effectLst/>
                          <a:latin typeface="Arial" pitchFamily="34" charset="0"/>
                          <a:ea typeface="MS Mincho"/>
                          <a:cs typeface="Arial" pitchFamily="34" charset="0"/>
                        </a:rPr>
                        <a:t>Manufacturing / Industrialization and </a:t>
                      </a:r>
                      <a:r>
                        <a:rPr lang="en-US" sz="2000" dirty="0" smtClean="0">
                          <a:effectLst/>
                          <a:latin typeface="Arial" pitchFamily="34" charset="0"/>
                          <a:ea typeface="MS Mincho"/>
                          <a:cs typeface="Arial" pitchFamily="34" charset="0"/>
                        </a:rPr>
                        <a:t>value addition</a:t>
                      </a:r>
                      <a:endParaRPr lang="en-ZA" sz="2000" dirty="0">
                        <a:effectLst/>
                        <a:latin typeface="Arial" pitchFamily="34" charset="0"/>
                        <a:ea typeface="MS Mincho"/>
                        <a:cs typeface="Arial" pitchFamily="34" charset="0"/>
                      </a:endParaRPr>
                    </a:p>
                    <a:p>
                      <a:pPr marL="342900" lvl="0" indent="-342900" algn="l">
                        <a:spcAft>
                          <a:spcPts val="0"/>
                        </a:spcAft>
                        <a:buFont typeface="Symbol"/>
                        <a:buChar char=""/>
                      </a:pPr>
                      <a:r>
                        <a:rPr lang="en-US" sz="2000" dirty="0">
                          <a:effectLst/>
                          <a:latin typeface="Arial" pitchFamily="34" charset="0"/>
                          <a:ea typeface="MS Mincho"/>
                          <a:cs typeface="Arial" pitchFamily="34" charset="0"/>
                        </a:rPr>
                        <a:t>Economic diversification and resilience</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8137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600"/>
            <a:ext cx="8229600" cy="1104900"/>
          </a:xfrm>
        </p:spPr>
        <p:txBody>
          <a:bodyPr>
            <a:normAutofit/>
          </a:bodyPr>
          <a:lstStyle/>
          <a:p>
            <a:r>
              <a:rPr lang="en-US" dirty="0" smtClean="0">
                <a:solidFill>
                  <a:srgbClr val="002F87"/>
                </a:solidFill>
              </a:rPr>
              <a:t>Goals 5, 6 and 7: priorities</a:t>
            </a:r>
            <a:endParaRPr lang="en-US" dirty="0">
              <a:solidFill>
                <a:srgbClr val="002F87"/>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64240219"/>
              </p:ext>
            </p:extLst>
          </p:nvPr>
        </p:nvGraphicFramePr>
        <p:xfrm>
          <a:off x="622299" y="1206500"/>
          <a:ext cx="8167054" cy="5221111"/>
        </p:xfrm>
        <a:graphic>
          <a:graphicData uri="http://schemas.openxmlformats.org/drawingml/2006/table">
            <a:tbl>
              <a:tblPr firstRow="1" firstCol="1" bandRow="1"/>
              <a:tblGrid>
                <a:gridCol w="4083527"/>
                <a:gridCol w="4083527"/>
              </a:tblGrid>
              <a:tr h="981230">
                <a:tc>
                  <a:txBody>
                    <a:bodyPr/>
                    <a:lstStyle/>
                    <a:p>
                      <a:pPr algn="l">
                        <a:spcAft>
                          <a:spcPts val="0"/>
                        </a:spcAft>
                      </a:pPr>
                      <a:r>
                        <a:rPr lang="en-US" sz="2000" dirty="0">
                          <a:effectLst/>
                          <a:latin typeface="Arial" pitchFamily="34" charset="0"/>
                          <a:ea typeface="MS Mincho"/>
                          <a:cs typeface="Arial" pitchFamily="34" charset="0"/>
                        </a:rPr>
                        <a:t>(5) Modern Agriculture for increased  </a:t>
                      </a:r>
                      <a:r>
                        <a:rPr lang="en-US" sz="2000" dirty="0" smtClean="0">
                          <a:effectLst/>
                          <a:latin typeface="Arial" pitchFamily="34" charset="0"/>
                          <a:ea typeface="MS Mincho"/>
                          <a:cs typeface="Arial" pitchFamily="34" charset="0"/>
                        </a:rPr>
                        <a:t>Productivity </a:t>
                      </a:r>
                      <a:r>
                        <a:rPr lang="en-US" sz="2000" dirty="0">
                          <a:effectLst/>
                          <a:latin typeface="Arial" pitchFamily="34" charset="0"/>
                          <a:ea typeface="MS Mincho"/>
                          <a:cs typeface="Arial" pitchFamily="34" charset="0"/>
                        </a:rPr>
                        <a:t>and </a:t>
                      </a:r>
                      <a:r>
                        <a:rPr lang="en-US" sz="2000" dirty="0" smtClean="0">
                          <a:effectLst/>
                          <a:latin typeface="Arial" pitchFamily="34" charset="0"/>
                          <a:ea typeface="MS Mincho"/>
                          <a:cs typeface="Arial" pitchFamily="34" charset="0"/>
                        </a:rPr>
                        <a:t>Production</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pPr>
                      <a:r>
                        <a:rPr lang="en-US" sz="2000" dirty="0">
                          <a:effectLst/>
                          <a:latin typeface="Arial" pitchFamily="34" charset="0"/>
                          <a:ea typeface="MS Mincho"/>
                          <a:cs typeface="Arial" pitchFamily="34" charset="0"/>
                        </a:rPr>
                        <a:t>Agricultural </a:t>
                      </a:r>
                      <a:r>
                        <a:rPr lang="en-US" sz="2000" dirty="0" smtClean="0">
                          <a:effectLst/>
                          <a:latin typeface="Arial" pitchFamily="34" charset="0"/>
                          <a:ea typeface="MS Mincho"/>
                          <a:cs typeface="Arial" pitchFamily="34" charset="0"/>
                        </a:rPr>
                        <a:t>productivity </a:t>
                      </a:r>
                      <a:r>
                        <a:rPr lang="en-US" sz="2000" dirty="0">
                          <a:effectLst/>
                          <a:latin typeface="Arial" pitchFamily="34" charset="0"/>
                          <a:ea typeface="MS Mincho"/>
                          <a:cs typeface="Arial" pitchFamily="34" charset="0"/>
                        </a:rPr>
                        <a:t>and </a:t>
                      </a:r>
                      <a:r>
                        <a:rPr lang="en-US" sz="2000" dirty="0" smtClean="0">
                          <a:effectLst/>
                          <a:latin typeface="Arial" pitchFamily="34" charset="0"/>
                          <a:ea typeface="MS Mincho"/>
                          <a:cs typeface="Arial" pitchFamily="34" charset="0"/>
                        </a:rPr>
                        <a:t>production</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9956">
                <a:tc>
                  <a:txBody>
                    <a:bodyPr/>
                    <a:lstStyle/>
                    <a:p>
                      <a:pPr algn="l">
                        <a:spcAft>
                          <a:spcPts val="0"/>
                        </a:spcAft>
                      </a:pPr>
                      <a:r>
                        <a:rPr lang="en-US" sz="2000" dirty="0">
                          <a:effectLst/>
                          <a:latin typeface="Arial" pitchFamily="34" charset="0"/>
                          <a:ea typeface="MS Mincho"/>
                          <a:cs typeface="Arial" pitchFamily="34" charset="0"/>
                        </a:rPr>
                        <a:t>(6)  Goal 6: </a:t>
                      </a:r>
                      <a:r>
                        <a:rPr lang="en-US" sz="2000" dirty="0" smtClean="0">
                          <a:effectLst/>
                          <a:latin typeface="Arial" pitchFamily="34" charset="0"/>
                          <a:ea typeface="MS Mincho"/>
                          <a:cs typeface="Arial" pitchFamily="34" charset="0"/>
                        </a:rPr>
                        <a:t>Blue/Ocean Economy </a:t>
                      </a:r>
                      <a:r>
                        <a:rPr lang="en-US" sz="2000" dirty="0">
                          <a:effectLst/>
                          <a:latin typeface="Arial" pitchFamily="34" charset="0"/>
                          <a:ea typeface="MS Mincho"/>
                          <a:cs typeface="Arial" pitchFamily="34" charset="0"/>
                        </a:rPr>
                        <a:t>for </a:t>
                      </a:r>
                      <a:r>
                        <a:rPr lang="en-US" sz="2000" dirty="0" smtClean="0">
                          <a:effectLst/>
                          <a:latin typeface="Arial" pitchFamily="34" charset="0"/>
                          <a:ea typeface="MS Mincho"/>
                          <a:cs typeface="Arial" pitchFamily="34" charset="0"/>
                        </a:rPr>
                        <a:t>Accelerated Economic Growth</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pPr>
                      <a:r>
                        <a:rPr lang="en-US" sz="2000" dirty="0">
                          <a:effectLst/>
                          <a:latin typeface="Arial" pitchFamily="34" charset="0"/>
                          <a:ea typeface="MS Mincho"/>
                          <a:cs typeface="Arial" pitchFamily="34" charset="0"/>
                        </a:rPr>
                        <a:t>Marine resources /industry</a:t>
                      </a:r>
                      <a:endParaRPr lang="en-ZA" sz="2000" dirty="0">
                        <a:effectLst/>
                        <a:latin typeface="Arial" pitchFamily="34" charset="0"/>
                        <a:ea typeface="MS Mincho"/>
                        <a:cs typeface="Arial" pitchFamily="34" charset="0"/>
                      </a:endParaRPr>
                    </a:p>
                    <a:p>
                      <a:pPr marL="342900" lvl="0" indent="-342900" algn="l">
                        <a:spcAft>
                          <a:spcPts val="0"/>
                        </a:spcAft>
                        <a:buFont typeface="Symbol"/>
                        <a:buChar char=""/>
                      </a:pPr>
                      <a:r>
                        <a:rPr lang="en-US" sz="2000" dirty="0">
                          <a:effectLst/>
                          <a:latin typeface="Arial" pitchFamily="34" charset="0"/>
                          <a:ea typeface="MS Mincho"/>
                          <a:cs typeface="Arial" pitchFamily="34" charset="0"/>
                        </a:rPr>
                        <a:t>Ports and </a:t>
                      </a:r>
                      <a:r>
                        <a:rPr lang="en-US" sz="2000" dirty="0" smtClean="0">
                          <a:effectLst/>
                          <a:latin typeface="Arial" pitchFamily="34" charset="0"/>
                          <a:ea typeface="MS Mincho"/>
                          <a:cs typeface="Arial" pitchFamily="34" charset="0"/>
                        </a:rPr>
                        <a:t>marine transport</a:t>
                      </a:r>
                      <a:endParaRPr lang="en-ZA" sz="2000" dirty="0">
                        <a:effectLst/>
                        <a:latin typeface="Arial" pitchFamily="34" charset="0"/>
                        <a:ea typeface="MS Mincho"/>
                        <a:cs typeface="Arial" pitchFamily="34" charset="0"/>
                      </a:endParaRPr>
                    </a:p>
                    <a:p>
                      <a:pPr marL="342900" lvl="0" indent="-342900" algn="l">
                        <a:spcAft>
                          <a:spcPts val="0"/>
                        </a:spcAft>
                        <a:buFont typeface="Symbol"/>
                        <a:buChar char=""/>
                      </a:pPr>
                      <a:r>
                        <a:rPr lang="en-US" sz="2000" dirty="0">
                          <a:effectLst/>
                          <a:latin typeface="Arial" pitchFamily="34" charset="0"/>
                          <a:ea typeface="MS Mincho"/>
                          <a:cs typeface="Arial" pitchFamily="34" charset="0"/>
                        </a:rPr>
                        <a:t>Marine </a:t>
                      </a:r>
                      <a:r>
                        <a:rPr lang="en-US" sz="2000" dirty="0" smtClean="0">
                          <a:effectLst/>
                          <a:latin typeface="Arial" pitchFamily="34" charset="0"/>
                          <a:ea typeface="MS Mincho"/>
                          <a:cs typeface="Arial" pitchFamily="34" charset="0"/>
                        </a:rPr>
                        <a:t>energy </a:t>
                      </a:r>
                      <a:r>
                        <a:rPr lang="en-US" sz="2000" dirty="0">
                          <a:effectLst/>
                          <a:latin typeface="Arial" pitchFamily="34" charset="0"/>
                          <a:ea typeface="MS Mincho"/>
                          <a:cs typeface="Arial" pitchFamily="34" charset="0"/>
                        </a:rPr>
                        <a:t>and </a:t>
                      </a:r>
                      <a:r>
                        <a:rPr lang="en-US" sz="2000" dirty="0" smtClean="0">
                          <a:effectLst/>
                          <a:latin typeface="Arial" pitchFamily="34" charset="0"/>
                          <a:ea typeface="MS Mincho"/>
                          <a:cs typeface="Arial" pitchFamily="34" charset="0"/>
                        </a:rPr>
                        <a:t>minerals </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9925">
                <a:tc>
                  <a:txBody>
                    <a:bodyPr/>
                    <a:lstStyle/>
                    <a:p>
                      <a:pPr algn="l">
                        <a:spcAft>
                          <a:spcPts val="0"/>
                        </a:spcAft>
                      </a:pPr>
                      <a:r>
                        <a:rPr lang="en-US" sz="2000" dirty="0">
                          <a:effectLst/>
                          <a:latin typeface="Arial" pitchFamily="34" charset="0"/>
                          <a:ea typeface="MS Mincho"/>
                          <a:cs typeface="Arial" pitchFamily="34" charset="0"/>
                        </a:rPr>
                        <a:t>(7) Environmentally sustainable </a:t>
                      </a:r>
                      <a:r>
                        <a:rPr lang="en-US" sz="2000" dirty="0" smtClean="0">
                          <a:effectLst/>
                          <a:latin typeface="Arial" pitchFamily="34" charset="0"/>
                          <a:ea typeface="MS Mincho"/>
                          <a:cs typeface="Arial" pitchFamily="34" charset="0"/>
                        </a:rPr>
                        <a:t>Climate </a:t>
                      </a:r>
                      <a:r>
                        <a:rPr lang="en-US" sz="2000" dirty="0">
                          <a:effectLst/>
                          <a:latin typeface="Arial" pitchFamily="34" charset="0"/>
                          <a:ea typeface="MS Mincho"/>
                          <a:cs typeface="Arial" pitchFamily="34" charset="0"/>
                        </a:rPr>
                        <a:t>and </a:t>
                      </a:r>
                      <a:r>
                        <a:rPr lang="en-US" sz="2000" dirty="0" smtClean="0">
                          <a:effectLst/>
                          <a:latin typeface="Arial" pitchFamily="34" charset="0"/>
                          <a:ea typeface="MS Mincho"/>
                          <a:cs typeface="Arial" pitchFamily="34" charset="0"/>
                        </a:rPr>
                        <a:t>Resilient Economies </a:t>
                      </a:r>
                      <a:r>
                        <a:rPr lang="en-US" sz="2000" dirty="0">
                          <a:effectLst/>
                          <a:latin typeface="Arial" pitchFamily="34" charset="0"/>
                          <a:ea typeface="MS Mincho"/>
                          <a:cs typeface="Arial" pitchFamily="34" charset="0"/>
                        </a:rPr>
                        <a:t>and </a:t>
                      </a:r>
                      <a:r>
                        <a:rPr lang="en-US" sz="2000" dirty="0" smtClean="0">
                          <a:effectLst/>
                          <a:latin typeface="Arial" pitchFamily="34" charset="0"/>
                          <a:ea typeface="MS Mincho"/>
                          <a:cs typeface="Arial" pitchFamily="34" charset="0"/>
                        </a:rPr>
                        <a:t>Communities</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pPr>
                      <a:r>
                        <a:rPr lang="en-US" sz="2000" dirty="0">
                          <a:effectLst/>
                          <a:latin typeface="Arial" pitchFamily="34" charset="0"/>
                          <a:ea typeface="MS Mincho"/>
                          <a:cs typeface="Arial" pitchFamily="34" charset="0"/>
                        </a:rPr>
                        <a:t>Bio-diversity, conservation and sustainable natural resource management</a:t>
                      </a:r>
                      <a:endParaRPr lang="en-ZA" sz="2000" dirty="0">
                        <a:effectLst/>
                        <a:latin typeface="Arial" pitchFamily="34" charset="0"/>
                        <a:ea typeface="MS Mincho"/>
                        <a:cs typeface="Arial" pitchFamily="34" charset="0"/>
                      </a:endParaRPr>
                    </a:p>
                    <a:p>
                      <a:pPr marL="342900" lvl="0" indent="-342900" algn="l">
                        <a:spcAft>
                          <a:spcPts val="0"/>
                        </a:spcAft>
                        <a:buFont typeface="Symbol"/>
                        <a:buChar char=""/>
                      </a:pPr>
                      <a:r>
                        <a:rPr lang="en-US" sz="2000" dirty="0">
                          <a:effectLst/>
                          <a:latin typeface="Arial" pitchFamily="34" charset="0"/>
                          <a:ea typeface="MS Mincho"/>
                          <a:cs typeface="Arial" pitchFamily="34" charset="0"/>
                        </a:rPr>
                        <a:t>Water </a:t>
                      </a:r>
                      <a:r>
                        <a:rPr lang="en-US" sz="2000" dirty="0" smtClean="0">
                          <a:effectLst/>
                          <a:latin typeface="Arial" pitchFamily="34" charset="0"/>
                          <a:ea typeface="MS Mincho"/>
                          <a:cs typeface="Arial" pitchFamily="34" charset="0"/>
                        </a:rPr>
                        <a:t>security</a:t>
                      </a:r>
                      <a:endParaRPr lang="en-ZA" sz="2000" dirty="0">
                        <a:effectLst/>
                        <a:latin typeface="Arial" pitchFamily="34" charset="0"/>
                        <a:ea typeface="MS Mincho"/>
                        <a:cs typeface="Arial" pitchFamily="34" charset="0"/>
                      </a:endParaRPr>
                    </a:p>
                    <a:p>
                      <a:pPr marL="342900" lvl="0" indent="-342900" algn="l">
                        <a:spcAft>
                          <a:spcPts val="0"/>
                        </a:spcAft>
                        <a:buFont typeface="Symbol"/>
                        <a:buChar char=""/>
                      </a:pPr>
                      <a:r>
                        <a:rPr lang="en-US" sz="2000" dirty="0">
                          <a:effectLst/>
                          <a:latin typeface="Arial" pitchFamily="34" charset="0"/>
                          <a:ea typeface="MS Mincho"/>
                          <a:cs typeface="Arial" pitchFamily="34" charset="0"/>
                        </a:rPr>
                        <a:t>Natural </a:t>
                      </a:r>
                      <a:r>
                        <a:rPr lang="en-US" sz="2000" dirty="0" smtClean="0">
                          <a:effectLst/>
                          <a:latin typeface="Arial" pitchFamily="34" charset="0"/>
                          <a:ea typeface="MS Mincho"/>
                          <a:cs typeface="Arial" pitchFamily="34" charset="0"/>
                        </a:rPr>
                        <a:t>resources management </a:t>
                      </a:r>
                      <a:endParaRPr lang="en-ZA" sz="2000" dirty="0">
                        <a:effectLst/>
                        <a:latin typeface="Arial" pitchFamily="34" charset="0"/>
                        <a:ea typeface="MS Mincho"/>
                        <a:cs typeface="Arial" pitchFamily="34" charset="0"/>
                      </a:endParaRPr>
                    </a:p>
                    <a:p>
                      <a:pPr marL="342900" lvl="0" indent="-342900" algn="l">
                        <a:spcAft>
                          <a:spcPts val="0"/>
                        </a:spcAft>
                        <a:buFont typeface="Symbol"/>
                        <a:buChar char=""/>
                      </a:pPr>
                      <a:r>
                        <a:rPr lang="en-US" sz="2000" dirty="0">
                          <a:effectLst/>
                          <a:latin typeface="Arial" pitchFamily="34" charset="0"/>
                          <a:ea typeface="MS Mincho"/>
                          <a:cs typeface="Arial" pitchFamily="34" charset="0"/>
                        </a:rPr>
                        <a:t>Climate </a:t>
                      </a:r>
                      <a:r>
                        <a:rPr lang="en-US" sz="2000" dirty="0" smtClean="0">
                          <a:effectLst/>
                          <a:latin typeface="Arial" pitchFamily="34" charset="0"/>
                          <a:ea typeface="MS Mincho"/>
                          <a:cs typeface="Arial" pitchFamily="34" charset="0"/>
                        </a:rPr>
                        <a:t>resilience </a:t>
                      </a:r>
                      <a:r>
                        <a:rPr lang="en-US" sz="2000" dirty="0">
                          <a:effectLst/>
                          <a:latin typeface="Arial" pitchFamily="34" charset="0"/>
                          <a:ea typeface="MS Mincho"/>
                          <a:cs typeface="Arial" pitchFamily="34" charset="0"/>
                        </a:rPr>
                        <a:t>and </a:t>
                      </a:r>
                      <a:r>
                        <a:rPr lang="en-US" sz="2000" dirty="0" smtClean="0">
                          <a:effectLst/>
                          <a:latin typeface="Arial" pitchFamily="34" charset="0"/>
                          <a:ea typeface="MS Mincho"/>
                          <a:cs typeface="Arial" pitchFamily="34" charset="0"/>
                        </a:rPr>
                        <a:t>natural disasters</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8137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641704"/>
            <a:ext cx="5205596" cy="3196996"/>
          </a:xfrm>
        </p:spPr>
        <p:txBody>
          <a:bodyPr>
            <a:normAutofit/>
          </a:bodyPr>
          <a:lstStyle/>
          <a:p>
            <a:r>
              <a:rPr lang="en-US" dirty="0" smtClean="0"/>
              <a:t>The power of partnerships</a:t>
            </a:r>
            <a:endParaRPr lang="en-US" dirty="0"/>
          </a:p>
        </p:txBody>
      </p:sp>
    </p:spTree>
    <p:extLst>
      <p:ext uri="{BB962C8B-B14F-4D97-AF65-F5344CB8AC3E}">
        <p14:creationId xmlns:p14="http://schemas.microsoft.com/office/powerpoint/2010/main" val="3845606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0"/>
            <a:ext cx="8229600" cy="939800"/>
          </a:xfrm>
        </p:spPr>
        <p:txBody>
          <a:bodyPr>
            <a:normAutofit/>
          </a:bodyPr>
          <a:lstStyle/>
          <a:p>
            <a:r>
              <a:rPr lang="en-US" dirty="0" smtClean="0">
                <a:solidFill>
                  <a:srgbClr val="002F87"/>
                </a:solidFill>
              </a:rPr>
              <a:t>Rationale for collaboration</a:t>
            </a:r>
            <a:endParaRPr lang="en-US" dirty="0">
              <a:solidFill>
                <a:srgbClr val="002F87"/>
              </a:solidFill>
            </a:endParaRPr>
          </a:p>
        </p:txBody>
      </p:sp>
      <p:sp>
        <p:nvSpPr>
          <p:cNvPr id="3" name="Content Placeholder 2"/>
          <p:cNvSpPr>
            <a:spLocks noGrp="1"/>
          </p:cNvSpPr>
          <p:nvPr>
            <p:ph idx="1"/>
          </p:nvPr>
        </p:nvSpPr>
        <p:spPr>
          <a:xfrm>
            <a:off x="457200" y="1028700"/>
            <a:ext cx="8229600" cy="5097465"/>
          </a:xfrm>
        </p:spPr>
        <p:txBody>
          <a:bodyPr>
            <a:normAutofit fontScale="92500" lnSpcReduction="10000"/>
          </a:bodyPr>
          <a:lstStyle/>
          <a:p>
            <a:r>
              <a:rPr lang="en-ZA" dirty="0" smtClean="0"/>
              <a:t>SDGs cannot </a:t>
            </a:r>
            <a:r>
              <a:rPr lang="en-ZA" dirty="0"/>
              <a:t>be solved in </a:t>
            </a:r>
            <a:r>
              <a:rPr lang="en-ZA" dirty="0" smtClean="0"/>
              <a:t>isolation in our interconnected world</a:t>
            </a:r>
            <a:endParaRPr lang="en-ZA" dirty="0"/>
          </a:p>
          <a:p>
            <a:r>
              <a:rPr lang="en-ZA" dirty="0" smtClean="0"/>
              <a:t>Nature</a:t>
            </a:r>
            <a:r>
              <a:rPr lang="en-ZA" dirty="0"/>
              <a:t>, scale and complexity of socio-economic development problems require new approach</a:t>
            </a:r>
          </a:p>
          <a:p>
            <a:r>
              <a:rPr lang="en-ZA" dirty="0"/>
              <a:t>Effective solutions require convergence</a:t>
            </a:r>
          </a:p>
          <a:p>
            <a:pPr lvl="1"/>
            <a:r>
              <a:rPr lang="en-ZA" dirty="0"/>
              <a:t>Integration of knowledge</a:t>
            </a:r>
          </a:p>
          <a:p>
            <a:pPr lvl="1"/>
            <a:r>
              <a:rPr lang="en-ZA" dirty="0"/>
              <a:t>Inter-, multi- and </a:t>
            </a:r>
            <a:r>
              <a:rPr lang="en-ZA" dirty="0" err="1"/>
              <a:t>transdisciplinary</a:t>
            </a:r>
            <a:r>
              <a:rPr lang="en-ZA" dirty="0"/>
              <a:t> research</a:t>
            </a:r>
          </a:p>
          <a:p>
            <a:pPr lvl="1"/>
            <a:r>
              <a:rPr lang="en-ZA" dirty="0"/>
              <a:t>Collaborative initiatives and partnerships across all social institutions</a:t>
            </a:r>
          </a:p>
          <a:p>
            <a:pPr lvl="1"/>
            <a:r>
              <a:rPr lang="en-ZA" dirty="0"/>
              <a:t>Regional, national and international cooperation</a:t>
            </a:r>
          </a:p>
          <a:p>
            <a:endParaRPr lang="en-US" dirty="0"/>
          </a:p>
        </p:txBody>
      </p:sp>
    </p:spTree>
    <p:extLst>
      <p:ext uri="{BB962C8B-B14F-4D97-AF65-F5344CB8AC3E}">
        <p14:creationId xmlns:p14="http://schemas.microsoft.com/office/powerpoint/2010/main" val="227462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7963"/>
            <a:ext cx="8229600" cy="3965454"/>
          </a:xfrm>
        </p:spPr>
        <p:txBody>
          <a:bodyPr>
            <a:normAutofit fontScale="90000"/>
          </a:bodyPr>
          <a:lstStyle/>
          <a:p>
            <a:r>
              <a:rPr lang="en-ZA" sz="3100" dirty="0" smtClean="0"/>
              <a:t/>
            </a:r>
            <a:br>
              <a:rPr lang="en-ZA" sz="3100" dirty="0" smtClean="0"/>
            </a:br>
            <a:r>
              <a:rPr lang="en-ZA" sz="3100" dirty="0"/>
              <a:t/>
            </a:r>
            <a:br>
              <a:rPr lang="en-ZA" sz="3100" dirty="0"/>
            </a:br>
            <a:r>
              <a:rPr lang="en-ZA" sz="3100" dirty="0" smtClean="0"/>
              <a:t/>
            </a:r>
            <a:br>
              <a:rPr lang="en-ZA" sz="3100" dirty="0" smtClean="0"/>
            </a:br>
            <a:r>
              <a:rPr lang="en-ZA" sz="3100" dirty="0"/>
              <a:t/>
            </a:r>
            <a:br>
              <a:rPr lang="en-ZA" sz="3100" dirty="0"/>
            </a:br>
            <a:r>
              <a:rPr lang="en-ZA" sz="3100" dirty="0" smtClean="0"/>
              <a:t/>
            </a:r>
            <a:br>
              <a:rPr lang="en-ZA" sz="3100" dirty="0" smtClean="0"/>
            </a:br>
            <a:r>
              <a:rPr lang="en-ZA" sz="3100" dirty="0"/>
              <a:t/>
            </a:r>
            <a:br>
              <a:rPr lang="en-ZA" sz="3100" dirty="0"/>
            </a:br>
            <a:r>
              <a:rPr lang="en-ZA" sz="3100" dirty="0" smtClean="0"/>
              <a:t>“Nowhere </a:t>
            </a:r>
            <a:r>
              <a:rPr lang="en-ZA" sz="3100" dirty="0"/>
              <a:t>is the need to address these grand challenges in a sustainable and socially responsible manner more acute than in developing economies, such as on the African continent, where the problems faced more often than not threaten the very existence and survival of large sections of the population</a:t>
            </a:r>
            <a:r>
              <a:rPr lang="en-ZA" sz="3100" dirty="0" smtClean="0"/>
              <a:t>.</a:t>
            </a:r>
            <a:br>
              <a:rPr lang="en-ZA" sz="3100" dirty="0" smtClean="0"/>
            </a:br>
            <a:r>
              <a:rPr lang="en-ZA" sz="3100" dirty="0"/>
              <a:t/>
            </a:r>
            <a:br>
              <a:rPr lang="en-ZA" sz="3100" dirty="0"/>
            </a:br>
            <a:r>
              <a:rPr lang="en-ZA" sz="3100" dirty="0"/>
              <a:t>Working together has, however, proved complex and challenging. To better understand and successfully navigate these challenges and complexities, it is important to recognise that scientific collaboration takes many forms</a:t>
            </a:r>
            <a:r>
              <a:rPr lang="en-ZA" sz="3100" dirty="0" smtClean="0"/>
              <a:t>.”</a:t>
            </a:r>
            <a:br>
              <a:rPr lang="en-ZA" sz="3100" dirty="0" smtClean="0"/>
            </a:br>
            <a:r>
              <a:rPr lang="en-ZA" sz="2400" dirty="0"/>
              <a:t/>
            </a:r>
            <a:br>
              <a:rPr lang="en-ZA" sz="2400" dirty="0"/>
            </a:br>
            <a:r>
              <a:rPr lang="en-ZA" sz="2000" dirty="0" smtClean="0"/>
              <a:t>Extract from paper ‘</a:t>
            </a:r>
            <a:r>
              <a:rPr lang="en-ZA" sz="2000" dirty="0"/>
              <a:t>The Power of </a:t>
            </a:r>
            <a:r>
              <a:rPr lang="en-ZA" sz="2000" dirty="0" smtClean="0"/>
              <a:t>Partnerships’ presented </a:t>
            </a:r>
            <a:r>
              <a:rPr lang="en-ZA" sz="2000" dirty="0"/>
              <a:t>by </a:t>
            </a:r>
            <a:r>
              <a:rPr lang="en-ZA" sz="2000" dirty="0" smtClean="0"/>
              <a:t/>
            </a:r>
            <a:br>
              <a:rPr lang="en-ZA" sz="2000" dirty="0" smtClean="0"/>
            </a:br>
            <a:r>
              <a:rPr lang="en-ZA" sz="2000" dirty="0" smtClean="0"/>
              <a:t>CM </a:t>
            </a:r>
            <a:r>
              <a:rPr lang="en-ZA" sz="2000" dirty="0"/>
              <a:t>de la Rey </a:t>
            </a:r>
            <a:r>
              <a:rPr lang="en-ZA" sz="2000" dirty="0" smtClean="0"/>
              <a:t>in March 2016 </a:t>
            </a:r>
            <a:r>
              <a:rPr lang="en-ZA" sz="2000" dirty="0"/>
              <a:t>in Zurich </a:t>
            </a:r>
            <a:r>
              <a:rPr lang="en-ZA" sz="2000" dirty="0" smtClean="0"/>
              <a:t>as part of ETH </a:t>
            </a:r>
            <a:r>
              <a:rPr lang="en-ZA" sz="2000" dirty="0"/>
              <a:t>Global Lecture </a:t>
            </a:r>
            <a:r>
              <a:rPr lang="en-ZA" sz="2000" dirty="0" smtClean="0"/>
              <a:t>Series</a:t>
            </a:r>
            <a:r>
              <a:rPr lang="en-ZA" sz="2000" dirty="0"/>
              <a:t/>
            </a:r>
            <a:br>
              <a:rPr lang="en-ZA" sz="2000" dirty="0"/>
            </a:br>
            <a:endParaRPr lang="en-US" sz="2000" dirty="0"/>
          </a:p>
        </p:txBody>
      </p:sp>
    </p:spTree>
    <p:extLst>
      <p:ext uri="{BB962C8B-B14F-4D97-AF65-F5344CB8AC3E}">
        <p14:creationId xmlns:p14="http://schemas.microsoft.com/office/powerpoint/2010/main" val="2078962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41009"/>
          </a:xfrm>
        </p:spPr>
        <p:txBody>
          <a:bodyPr>
            <a:normAutofit/>
          </a:bodyPr>
          <a:lstStyle/>
          <a:p>
            <a:r>
              <a:rPr lang="en-US" dirty="0" smtClean="0">
                <a:solidFill>
                  <a:srgbClr val="002F87"/>
                </a:solidFill>
              </a:rPr>
              <a:t>Role of Higher Education</a:t>
            </a:r>
            <a:endParaRPr lang="en-US" dirty="0">
              <a:solidFill>
                <a:srgbClr val="002F87"/>
              </a:solidFill>
            </a:endParaRPr>
          </a:p>
        </p:txBody>
      </p:sp>
      <p:sp>
        <p:nvSpPr>
          <p:cNvPr id="3" name="Content Placeholder 2"/>
          <p:cNvSpPr>
            <a:spLocks noGrp="1"/>
          </p:cNvSpPr>
          <p:nvPr>
            <p:ph idx="1"/>
          </p:nvPr>
        </p:nvSpPr>
        <p:spPr>
          <a:xfrm>
            <a:off x="457200" y="1257300"/>
            <a:ext cx="8229600" cy="5326379"/>
          </a:xfrm>
        </p:spPr>
        <p:txBody>
          <a:bodyPr>
            <a:normAutofit/>
          </a:bodyPr>
          <a:lstStyle/>
          <a:p>
            <a:r>
              <a:rPr lang="en-ZA" sz="3400" dirty="0" smtClean="0"/>
              <a:t>HE institutions have a crucial socio-economic developmental role in seeking </a:t>
            </a:r>
            <a:r>
              <a:rPr lang="en-ZA" sz="3400" dirty="0" smtClean="0"/>
              <a:t>solutions</a:t>
            </a:r>
            <a:endParaRPr lang="en-ZA" sz="3400" dirty="0" smtClean="0"/>
          </a:p>
          <a:p>
            <a:r>
              <a:rPr lang="en-ZA" sz="3400" dirty="0" smtClean="0"/>
              <a:t>Increased emphasis on social responsibility of HEIs </a:t>
            </a:r>
          </a:p>
          <a:p>
            <a:r>
              <a:rPr lang="en-ZA" sz="3400" dirty="0" smtClean="0"/>
              <a:t>Cooperation, collaboration and partnerships essential to fulfil these roles</a:t>
            </a:r>
          </a:p>
        </p:txBody>
      </p:sp>
    </p:spTree>
    <p:extLst>
      <p:ext uri="{BB962C8B-B14F-4D97-AF65-F5344CB8AC3E}">
        <p14:creationId xmlns:p14="http://schemas.microsoft.com/office/powerpoint/2010/main" val="602541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41009"/>
          </a:xfrm>
        </p:spPr>
        <p:txBody>
          <a:bodyPr>
            <a:normAutofit/>
          </a:bodyPr>
          <a:lstStyle/>
          <a:p>
            <a:r>
              <a:rPr lang="en-US" dirty="0" smtClean="0"/>
              <a:t>Trends in</a:t>
            </a:r>
            <a:r>
              <a:rPr lang="en-US" dirty="0" smtClean="0">
                <a:solidFill>
                  <a:srgbClr val="002F87"/>
                </a:solidFill>
              </a:rPr>
              <a:t> Higher Education</a:t>
            </a:r>
            <a:endParaRPr lang="en-US" dirty="0">
              <a:solidFill>
                <a:srgbClr val="002F87"/>
              </a:solidFill>
            </a:endParaRPr>
          </a:p>
        </p:txBody>
      </p:sp>
      <p:sp>
        <p:nvSpPr>
          <p:cNvPr id="3" name="Content Placeholder 2"/>
          <p:cNvSpPr>
            <a:spLocks noGrp="1"/>
          </p:cNvSpPr>
          <p:nvPr>
            <p:ph idx="1"/>
          </p:nvPr>
        </p:nvSpPr>
        <p:spPr>
          <a:xfrm>
            <a:off x="457200" y="1041009"/>
            <a:ext cx="8229600" cy="5626491"/>
          </a:xfrm>
        </p:spPr>
        <p:txBody>
          <a:bodyPr>
            <a:normAutofit fontScale="70000" lnSpcReduction="20000"/>
          </a:bodyPr>
          <a:lstStyle/>
          <a:p>
            <a:r>
              <a:rPr lang="en-ZA" sz="4000" dirty="0" smtClean="0"/>
              <a:t>Unprecedented rise in academic co-authorships</a:t>
            </a:r>
          </a:p>
          <a:p>
            <a:r>
              <a:rPr lang="en-ZA" sz="4000" dirty="0" smtClean="0"/>
              <a:t>Discernible </a:t>
            </a:r>
            <a:r>
              <a:rPr lang="en-ZA" sz="4000" dirty="0"/>
              <a:t>move to inter-, multi and transdisciplinary research</a:t>
            </a:r>
          </a:p>
          <a:p>
            <a:r>
              <a:rPr lang="en-ZA" sz="4000" dirty="0" smtClean="0"/>
              <a:t>Rise in regional, national and cross-border consortia - </a:t>
            </a:r>
            <a:r>
              <a:rPr lang="en-ZA" sz="4000" dirty="0"/>
              <a:t>with other HE institutions</a:t>
            </a:r>
            <a:r>
              <a:rPr lang="en-ZA" sz="4000" dirty="0" smtClean="0"/>
              <a:t>, research bodies and communities served by institution, but also with government and industry (triple helix model) </a:t>
            </a:r>
          </a:p>
          <a:p>
            <a:r>
              <a:rPr lang="en-ZA" sz="4000" dirty="0" smtClean="0"/>
              <a:t>Internationalisation of HE</a:t>
            </a:r>
          </a:p>
          <a:p>
            <a:r>
              <a:rPr lang="en-ZA" sz="4000" dirty="0" smtClean="0"/>
              <a:t>Growing academic mobility (staff and students</a:t>
            </a:r>
            <a:r>
              <a:rPr lang="en-ZA" sz="4000" dirty="0" smtClean="0"/>
              <a:t>)</a:t>
            </a:r>
          </a:p>
          <a:p>
            <a:r>
              <a:rPr lang="en-ZA" sz="4000" dirty="0" smtClean="0"/>
              <a:t>Merger of ICSU and ISSC in Oct 2016</a:t>
            </a:r>
            <a:endParaRPr lang="en-ZA" sz="4000" dirty="0" smtClean="0"/>
          </a:p>
          <a:p>
            <a:pPr marL="0" indent="0">
              <a:buNone/>
            </a:pPr>
            <a:r>
              <a:rPr lang="en-ZA" dirty="0" smtClean="0"/>
              <a:t>  </a:t>
            </a:r>
            <a:r>
              <a:rPr lang="ro-RO" dirty="0" smtClean="0"/>
              <a:t> </a:t>
            </a:r>
            <a:r>
              <a:rPr lang="en-ZA" dirty="0" smtClean="0"/>
              <a:t> </a:t>
            </a:r>
            <a:endParaRPr lang="ro-RO" dirty="0" smtClean="0"/>
          </a:p>
        </p:txBody>
      </p:sp>
    </p:spTree>
    <p:extLst>
      <p:ext uri="{BB962C8B-B14F-4D97-AF65-F5344CB8AC3E}">
        <p14:creationId xmlns:p14="http://schemas.microsoft.com/office/powerpoint/2010/main" val="1965700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Overview</a:t>
            </a:r>
            <a:endParaRPr lang="en-US" dirty="0"/>
          </a:p>
        </p:txBody>
      </p:sp>
      <p:sp>
        <p:nvSpPr>
          <p:cNvPr id="4" name="Content Placeholder 3"/>
          <p:cNvSpPr>
            <a:spLocks noGrp="1"/>
          </p:cNvSpPr>
          <p:nvPr>
            <p:ph sz="half" idx="2"/>
          </p:nvPr>
        </p:nvSpPr>
        <p:spPr>
          <a:xfrm>
            <a:off x="4648200" y="457200"/>
            <a:ext cx="4495800" cy="5892800"/>
          </a:xfrm>
        </p:spPr>
        <p:txBody>
          <a:bodyPr>
            <a:noAutofit/>
          </a:bodyPr>
          <a:lstStyle/>
          <a:p>
            <a:r>
              <a:rPr lang="en-US" sz="3000" dirty="0" smtClean="0"/>
              <a:t>Sustainable Development Goals</a:t>
            </a:r>
          </a:p>
          <a:p>
            <a:r>
              <a:rPr lang="en-US" sz="3000" dirty="0" smtClean="0"/>
              <a:t>AU Agenda 2063 - science and research priorities for Africa</a:t>
            </a:r>
          </a:p>
          <a:p>
            <a:r>
              <a:rPr lang="en-US" sz="3000" dirty="0" smtClean="0"/>
              <a:t>Key to successful partnerships </a:t>
            </a:r>
          </a:p>
          <a:p>
            <a:r>
              <a:rPr lang="en-US" sz="3000" dirty="0" smtClean="0"/>
              <a:t>Potential to grow the AAUN</a:t>
            </a:r>
            <a:endParaRPr lang="en-US" sz="3000" dirty="0"/>
          </a:p>
        </p:txBody>
      </p:sp>
      <p:pic>
        <p:nvPicPr>
          <p:cNvPr id="6" name="Content Placeholder 5" descr="PPT duplicate 2.jpg"/>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891108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1348"/>
          </a:xfrm>
        </p:spPr>
        <p:txBody>
          <a:bodyPr>
            <a:normAutofit/>
          </a:bodyPr>
          <a:lstStyle/>
          <a:p>
            <a:r>
              <a:rPr lang="en-US" dirty="0" smtClean="0">
                <a:solidFill>
                  <a:srgbClr val="002F87"/>
                </a:solidFill>
              </a:rPr>
              <a:t>Forms of collaboration</a:t>
            </a:r>
            <a:endParaRPr lang="en-US" dirty="0">
              <a:solidFill>
                <a:srgbClr val="002F87"/>
              </a:solidFill>
            </a:endParaRPr>
          </a:p>
        </p:txBody>
      </p:sp>
      <p:sp>
        <p:nvSpPr>
          <p:cNvPr id="3" name="Content Placeholder 2"/>
          <p:cNvSpPr>
            <a:spLocks noGrp="1"/>
          </p:cNvSpPr>
          <p:nvPr>
            <p:ph idx="1"/>
          </p:nvPr>
        </p:nvSpPr>
        <p:spPr>
          <a:xfrm>
            <a:off x="457200" y="1111348"/>
            <a:ext cx="8229600" cy="5746652"/>
          </a:xfrm>
        </p:spPr>
        <p:txBody>
          <a:bodyPr>
            <a:normAutofit fontScale="92500" lnSpcReduction="10000"/>
          </a:bodyPr>
          <a:lstStyle/>
          <a:p>
            <a:r>
              <a:rPr lang="en-ZA" dirty="0" smtClean="0"/>
              <a:t>Most common: individual researchers working together, usually evidenced by co-authorships</a:t>
            </a:r>
          </a:p>
          <a:p>
            <a:r>
              <a:rPr lang="en-ZA" dirty="0" smtClean="0"/>
              <a:t>Partnerships - typified by formal agreements, few partners and dense collaboration</a:t>
            </a:r>
          </a:p>
          <a:p>
            <a:r>
              <a:rPr lang="en-ZA" dirty="0" smtClean="0"/>
              <a:t>Networks - characterised by loose and shifting interactions, can include individual researchers, universities, NGOs and funders</a:t>
            </a:r>
          </a:p>
          <a:p>
            <a:r>
              <a:rPr lang="en-ZA" dirty="0" smtClean="0"/>
              <a:t>Koehn and </a:t>
            </a:r>
            <a:r>
              <a:rPr lang="en-ZA" dirty="0" err="1" smtClean="0"/>
              <a:t>Obamba</a:t>
            </a:r>
            <a:r>
              <a:rPr lang="en-ZA" dirty="0" smtClean="0"/>
              <a:t> conceptualised a collaboration continuum with partnerships at one end, networks at the other with a range of alliances in between</a:t>
            </a:r>
            <a:endParaRPr lang="en-US" dirty="0"/>
          </a:p>
        </p:txBody>
      </p:sp>
    </p:spTree>
    <p:extLst>
      <p:ext uri="{BB962C8B-B14F-4D97-AF65-F5344CB8AC3E}">
        <p14:creationId xmlns:p14="http://schemas.microsoft.com/office/powerpoint/2010/main" val="519611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629004"/>
            <a:ext cx="5205596" cy="3374796"/>
          </a:xfrm>
        </p:spPr>
        <p:txBody>
          <a:bodyPr>
            <a:normAutofit/>
          </a:bodyPr>
          <a:lstStyle/>
          <a:p>
            <a:r>
              <a:rPr lang="en-US" dirty="0" smtClean="0"/>
              <a:t>Collaboration in Africa</a:t>
            </a:r>
            <a:endParaRPr lang="en-US" dirty="0"/>
          </a:p>
        </p:txBody>
      </p:sp>
    </p:spTree>
    <p:extLst>
      <p:ext uri="{BB962C8B-B14F-4D97-AF65-F5344CB8AC3E}">
        <p14:creationId xmlns:p14="http://schemas.microsoft.com/office/powerpoint/2010/main" val="1679907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14400"/>
          </a:xfrm>
        </p:spPr>
        <p:txBody>
          <a:bodyPr/>
          <a:lstStyle/>
          <a:p>
            <a:r>
              <a:rPr lang="en-US" dirty="0" smtClean="0">
                <a:solidFill>
                  <a:srgbClr val="002F87"/>
                </a:solidFill>
              </a:rPr>
              <a:t>Trends in African HE</a:t>
            </a:r>
            <a:endParaRPr lang="en-US" dirty="0">
              <a:solidFill>
                <a:srgbClr val="002F87"/>
              </a:solidFill>
            </a:endParaRPr>
          </a:p>
        </p:txBody>
      </p:sp>
      <p:sp>
        <p:nvSpPr>
          <p:cNvPr id="3" name="Content Placeholder 2"/>
          <p:cNvSpPr>
            <a:spLocks noGrp="1"/>
          </p:cNvSpPr>
          <p:nvPr>
            <p:ph idx="1"/>
          </p:nvPr>
        </p:nvSpPr>
        <p:spPr>
          <a:xfrm>
            <a:off x="457200" y="1041009"/>
            <a:ext cx="8229600" cy="5085155"/>
          </a:xfrm>
        </p:spPr>
        <p:txBody>
          <a:bodyPr>
            <a:normAutofit lnSpcReduction="10000"/>
          </a:bodyPr>
          <a:lstStyle/>
          <a:p>
            <a:r>
              <a:rPr lang="en-ZA" dirty="0" smtClean="0"/>
              <a:t>Growing participation rates in HE, especially in sub-Saharan Africa, but still much lower than developed </a:t>
            </a:r>
            <a:r>
              <a:rPr lang="en-ZA" dirty="0" smtClean="0"/>
              <a:t>economies</a:t>
            </a:r>
            <a:endParaRPr lang="en-ZA" dirty="0" smtClean="0"/>
          </a:p>
          <a:p>
            <a:r>
              <a:rPr lang="en-ZA" dirty="0" smtClean="0"/>
              <a:t>Student </a:t>
            </a:r>
            <a:r>
              <a:rPr lang="en-ZA" dirty="0" smtClean="0"/>
              <a:t>and staff mobility high in Africa, especially in SADC region which has highest </a:t>
            </a:r>
            <a:r>
              <a:rPr lang="en-ZA" dirty="0"/>
              <a:t>outbound </a:t>
            </a:r>
            <a:r>
              <a:rPr lang="en-ZA" dirty="0" smtClean="0"/>
              <a:t>student mobility </a:t>
            </a:r>
            <a:r>
              <a:rPr lang="en-ZA" dirty="0"/>
              <a:t>ratio worldwide (6</a:t>
            </a:r>
            <a:r>
              <a:rPr lang="en-ZA" dirty="0" smtClean="0"/>
              <a:t>%) </a:t>
            </a:r>
            <a:endParaRPr lang="en-ZA" dirty="0" smtClean="0"/>
          </a:p>
          <a:p>
            <a:r>
              <a:rPr lang="en-ZA" dirty="0" smtClean="0"/>
              <a:t>Mixed HE landscape</a:t>
            </a:r>
          </a:p>
          <a:p>
            <a:r>
              <a:rPr lang="en-ZA" dirty="0" smtClean="0"/>
              <a:t>Growth in networks – </a:t>
            </a:r>
            <a:r>
              <a:rPr lang="en-ZA" dirty="0" err="1" smtClean="0"/>
              <a:t>RUForum</a:t>
            </a:r>
            <a:r>
              <a:rPr lang="en-ZA" dirty="0" smtClean="0"/>
              <a:t>, AAUN and ARUA   </a:t>
            </a:r>
            <a:endParaRPr lang="en-ZA" dirty="0" smtClean="0"/>
          </a:p>
        </p:txBody>
      </p:sp>
    </p:spTree>
    <p:extLst>
      <p:ext uri="{BB962C8B-B14F-4D97-AF65-F5344CB8AC3E}">
        <p14:creationId xmlns:p14="http://schemas.microsoft.com/office/powerpoint/2010/main" val="3277115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977900"/>
          </a:xfrm>
        </p:spPr>
        <p:txBody>
          <a:bodyPr>
            <a:normAutofit/>
          </a:bodyPr>
          <a:lstStyle/>
          <a:p>
            <a:r>
              <a:rPr lang="en-US" dirty="0" smtClean="0">
                <a:solidFill>
                  <a:srgbClr val="002F87"/>
                </a:solidFill>
              </a:rPr>
              <a:t>The problem of asymmetry</a:t>
            </a:r>
            <a:endParaRPr lang="en-US" dirty="0">
              <a:solidFill>
                <a:srgbClr val="002F87"/>
              </a:solidFill>
            </a:endParaRPr>
          </a:p>
        </p:txBody>
      </p:sp>
      <p:sp>
        <p:nvSpPr>
          <p:cNvPr id="3" name="Content Placeholder 2"/>
          <p:cNvSpPr>
            <a:spLocks noGrp="1"/>
          </p:cNvSpPr>
          <p:nvPr>
            <p:ph idx="1"/>
          </p:nvPr>
        </p:nvSpPr>
        <p:spPr>
          <a:xfrm>
            <a:off x="457200" y="1193801"/>
            <a:ext cx="8229600" cy="4932364"/>
          </a:xfrm>
        </p:spPr>
        <p:txBody>
          <a:bodyPr>
            <a:normAutofit/>
          </a:bodyPr>
          <a:lstStyle/>
          <a:p>
            <a:r>
              <a:rPr lang="en-ZA" dirty="0" smtClean="0"/>
              <a:t>Patterns of collaboration between Africa and rest of the world </a:t>
            </a:r>
            <a:r>
              <a:rPr lang="en-ZA" dirty="0"/>
              <a:t>suggest scientific and resource dependence</a:t>
            </a:r>
          </a:p>
          <a:p>
            <a:r>
              <a:rPr lang="en-ZA" dirty="0"/>
              <a:t>North-South collaboration is seemingly inevitably skewed and asymmetrical</a:t>
            </a:r>
          </a:p>
          <a:p>
            <a:pPr lvl="1"/>
            <a:r>
              <a:rPr lang="en-ZA" sz="2600" dirty="0"/>
              <a:t>Emphasis on capacity-building</a:t>
            </a:r>
          </a:p>
          <a:p>
            <a:pPr lvl="1"/>
            <a:r>
              <a:rPr lang="en-ZA" sz="2600" dirty="0"/>
              <a:t>African partners assist in fieldwork and data collection</a:t>
            </a:r>
          </a:p>
          <a:p>
            <a:pPr lvl="1"/>
            <a:r>
              <a:rPr lang="en-ZA" sz="2600" dirty="0"/>
              <a:t>Low fractional count (proportionate contribution) </a:t>
            </a:r>
          </a:p>
          <a:p>
            <a:pPr marL="457200" lvl="1" indent="0">
              <a:buNone/>
            </a:pPr>
            <a:r>
              <a:rPr lang="en-ZA" sz="2600" dirty="0"/>
              <a:t>    for African </a:t>
            </a:r>
            <a:r>
              <a:rPr lang="en-ZA" sz="2600" dirty="0" smtClean="0"/>
              <a:t>partners</a:t>
            </a:r>
          </a:p>
          <a:p>
            <a:pPr marL="457200" lvl="1" indent="0">
              <a:buNone/>
            </a:pPr>
            <a:endParaRPr lang="en-US" dirty="0"/>
          </a:p>
        </p:txBody>
      </p:sp>
    </p:spTree>
    <p:extLst>
      <p:ext uri="{BB962C8B-B14F-4D97-AF65-F5344CB8AC3E}">
        <p14:creationId xmlns:p14="http://schemas.microsoft.com/office/powerpoint/2010/main" val="1928049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14400"/>
          </a:xfrm>
        </p:spPr>
        <p:txBody>
          <a:bodyPr>
            <a:normAutofit/>
          </a:bodyPr>
          <a:lstStyle/>
          <a:p>
            <a:r>
              <a:rPr lang="en-US" dirty="0" smtClean="0">
                <a:solidFill>
                  <a:srgbClr val="002F87"/>
                </a:solidFill>
              </a:rPr>
              <a:t>Mixed views</a:t>
            </a:r>
            <a:endParaRPr lang="en-US" dirty="0">
              <a:solidFill>
                <a:srgbClr val="002F87"/>
              </a:solidFill>
            </a:endParaRPr>
          </a:p>
        </p:txBody>
      </p:sp>
      <p:sp>
        <p:nvSpPr>
          <p:cNvPr id="3" name="Content Placeholder 2"/>
          <p:cNvSpPr>
            <a:spLocks noGrp="1"/>
          </p:cNvSpPr>
          <p:nvPr>
            <p:ph idx="1"/>
          </p:nvPr>
        </p:nvSpPr>
        <p:spPr>
          <a:xfrm>
            <a:off x="457200" y="914401"/>
            <a:ext cx="8229600" cy="5598941"/>
          </a:xfrm>
        </p:spPr>
        <p:txBody>
          <a:bodyPr>
            <a:normAutofit fontScale="92500" lnSpcReduction="20000"/>
          </a:bodyPr>
          <a:lstStyle/>
          <a:p>
            <a:r>
              <a:rPr lang="en-ZA" dirty="0" smtClean="0"/>
              <a:t>Mixed views about mobility </a:t>
            </a:r>
            <a:r>
              <a:rPr lang="en-ZA" dirty="0"/>
              <a:t>of African students and academic </a:t>
            </a:r>
            <a:r>
              <a:rPr lang="en-ZA" dirty="0" smtClean="0"/>
              <a:t>staff</a:t>
            </a:r>
          </a:p>
          <a:p>
            <a:r>
              <a:rPr lang="en-ZA" dirty="0" smtClean="0"/>
              <a:t>Double edged sword </a:t>
            </a:r>
          </a:p>
          <a:p>
            <a:r>
              <a:rPr lang="en-ZA" dirty="0" smtClean="0"/>
              <a:t>African </a:t>
            </a:r>
            <a:r>
              <a:rPr lang="en-ZA" dirty="0"/>
              <a:t>students and scholars </a:t>
            </a:r>
            <a:r>
              <a:rPr lang="en-ZA" dirty="0" smtClean="0"/>
              <a:t>pursuing </a:t>
            </a:r>
            <a:r>
              <a:rPr lang="en-ZA" dirty="0"/>
              <a:t>opportunities out of </a:t>
            </a:r>
            <a:r>
              <a:rPr lang="en-ZA" dirty="0" smtClean="0"/>
              <a:t>Africa viewed as positive trend – home countries </a:t>
            </a:r>
            <a:r>
              <a:rPr lang="en-ZA" dirty="0"/>
              <a:t>and the continent </a:t>
            </a:r>
            <a:r>
              <a:rPr lang="en-ZA" dirty="0" smtClean="0"/>
              <a:t>benefit </a:t>
            </a:r>
            <a:r>
              <a:rPr lang="en-ZA" dirty="0"/>
              <a:t>from foreign experiences and expertise. </a:t>
            </a:r>
            <a:endParaRPr lang="en-ZA" dirty="0" smtClean="0"/>
          </a:p>
          <a:p>
            <a:r>
              <a:rPr lang="en-ZA" dirty="0" smtClean="0"/>
              <a:t>However, non-returning African students and staff deprive </a:t>
            </a:r>
            <a:r>
              <a:rPr lang="en-ZA" dirty="0"/>
              <a:t>the continent of the critical human resource capacity needed for </a:t>
            </a:r>
            <a:r>
              <a:rPr lang="en-ZA" dirty="0" smtClean="0"/>
              <a:t>development</a:t>
            </a:r>
          </a:p>
          <a:p>
            <a:r>
              <a:rPr lang="en-ZA" dirty="0" smtClean="0"/>
              <a:t>This ‘</a:t>
            </a:r>
            <a:r>
              <a:rPr lang="en-ZA" dirty="0"/>
              <a:t>brain drain’ </a:t>
            </a:r>
            <a:r>
              <a:rPr lang="en-ZA" dirty="0" smtClean="0"/>
              <a:t>viewed as biggest </a:t>
            </a:r>
            <a:r>
              <a:rPr lang="en-ZA" dirty="0"/>
              <a:t>challenge to </a:t>
            </a:r>
            <a:r>
              <a:rPr lang="en-ZA" dirty="0" smtClean="0"/>
              <a:t>African development</a:t>
            </a:r>
            <a:r>
              <a:rPr lang="en-ZA" dirty="0"/>
              <a:t>. </a:t>
            </a:r>
            <a:endParaRPr lang="en-ZA" dirty="0" smtClean="0"/>
          </a:p>
        </p:txBody>
      </p:sp>
    </p:spTree>
    <p:extLst>
      <p:ext uri="{BB962C8B-B14F-4D97-AF65-F5344CB8AC3E}">
        <p14:creationId xmlns:p14="http://schemas.microsoft.com/office/powerpoint/2010/main" val="2378630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42535"/>
          </a:xfrm>
        </p:spPr>
        <p:txBody>
          <a:bodyPr>
            <a:normAutofit/>
          </a:bodyPr>
          <a:lstStyle/>
          <a:p>
            <a:r>
              <a:rPr lang="en-US" sz="3600" dirty="0" smtClean="0">
                <a:solidFill>
                  <a:srgbClr val="002F87"/>
                </a:solidFill>
              </a:rPr>
              <a:t>AAUN: Case </a:t>
            </a:r>
            <a:r>
              <a:rPr lang="en-US" sz="3600" dirty="0" smtClean="0">
                <a:solidFill>
                  <a:srgbClr val="002F87"/>
                </a:solidFill>
              </a:rPr>
              <a:t>fo</a:t>
            </a:r>
            <a:r>
              <a:rPr lang="en-US" sz="3600" dirty="0" smtClean="0"/>
              <a:t>r continued collaboration</a:t>
            </a:r>
            <a:endParaRPr lang="en-US" sz="3600" dirty="0">
              <a:solidFill>
                <a:srgbClr val="002F87"/>
              </a:solidFill>
            </a:endParaRPr>
          </a:p>
        </p:txBody>
      </p:sp>
      <p:sp>
        <p:nvSpPr>
          <p:cNvPr id="3" name="Content Placeholder 2"/>
          <p:cNvSpPr>
            <a:spLocks noGrp="1"/>
          </p:cNvSpPr>
          <p:nvPr>
            <p:ph idx="1"/>
          </p:nvPr>
        </p:nvSpPr>
        <p:spPr>
          <a:xfrm>
            <a:off x="457200" y="942535"/>
            <a:ext cx="8229600" cy="5496365"/>
          </a:xfrm>
        </p:spPr>
        <p:txBody>
          <a:bodyPr>
            <a:normAutofit lnSpcReduction="10000"/>
          </a:bodyPr>
          <a:lstStyle/>
          <a:p>
            <a:r>
              <a:rPr lang="en-ZA" dirty="0" smtClean="0"/>
              <a:t>AU’s </a:t>
            </a:r>
            <a:r>
              <a:rPr lang="en-ZA" i="1" dirty="0"/>
              <a:t>Agenda 2063 – the Africa We Want</a:t>
            </a:r>
            <a:r>
              <a:rPr lang="en-ZA" dirty="0"/>
              <a:t> </a:t>
            </a:r>
            <a:r>
              <a:rPr lang="en-ZA" dirty="0" smtClean="0"/>
              <a:t>identifies the </a:t>
            </a:r>
            <a:r>
              <a:rPr lang="en-ZA" dirty="0"/>
              <a:t>need for collaboration across social institutions </a:t>
            </a:r>
            <a:r>
              <a:rPr lang="en-ZA" dirty="0" smtClean="0"/>
              <a:t>as </a:t>
            </a:r>
            <a:r>
              <a:rPr lang="en-ZA" dirty="0"/>
              <a:t>a non-negotiable prerequisite to address own national needs and problems in a sustainable </a:t>
            </a:r>
            <a:r>
              <a:rPr lang="en-ZA" dirty="0" smtClean="0"/>
              <a:t>way </a:t>
            </a:r>
          </a:p>
          <a:p>
            <a:r>
              <a:rPr lang="en-ZA" dirty="0" smtClean="0"/>
              <a:t>Partnerships strengthens ability of African HE to </a:t>
            </a:r>
            <a:r>
              <a:rPr lang="en-ZA" dirty="0"/>
              <a:t>impact on </a:t>
            </a:r>
            <a:r>
              <a:rPr lang="en-ZA" dirty="0" smtClean="0"/>
              <a:t>Africa’s </a:t>
            </a:r>
            <a:r>
              <a:rPr lang="en-ZA" dirty="0"/>
              <a:t>socio-economic </a:t>
            </a:r>
            <a:r>
              <a:rPr lang="en-ZA" dirty="0" smtClean="0"/>
              <a:t>development </a:t>
            </a:r>
            <a:endParaRPr lang="en-ZA" dirty="0" smtClean="0"/>
          </a:p>
          <a:p>
            <a:r>
              <a:rPr lang="en-ZA" dirty="0" smtClean="0"/>
              <a:t>AAUN – record of success with limited funding</a:t>
            </a:r>
            <a:endParaRPr lang="en-ZA" dirty="0"/>
          </a:p>
          <a:p>
            <a:endParaRPr lang="en-US" dirty="0"/>
          </a:p>
        </p:txBody>
      </p:sp>
    </p:spTree>
    <p:extLst>
      <p:ext uri="{BB962C8B-B14F-4D97-AF65-F5344CB8AC3E}">
        <p14:creationId xmlns:p14="http://schemas.microsoft.com/office/powerpoint/2010/main" val="2398940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629004"/>
            <a:ext cx="5205596" cy="3323996"/>
          </a:xfrm>
        </p:spPr>
        <p:txBody>
          <a:bodyPr>
            <a:normAutofit/>
          </a:bodyPr>
          <a:lstStyle/>
          <a:p>
            <a:r>
              <a:rPr lang="en-US" dirty="0" smtClean="0"/>
              <a:t>Keys to successful partnerships</a:t>
            </a:r>
            <a:endParaRPr lang="en-US" dirty="0"/>
          </a:p>
        </p:txBody>
      </p:sp>
    </p:spTree>
    <p:extLst>
      <p:ext uri="{BB962C8B-B14F-4D97-AF65-F5344CB8AC3E}">
        <p14:creationId xmlns:p14="http://schemas.microsoft.com/office/powerpoint/2010/main" val="2258758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0"/>
            <a:ext cx="8534400" cy="965200"/>
          </a:xfrm>
        </p:spPr>
        <p:txBody>
          <a:bodyPr>
            <a:normAutofit fontScale="90000"/>
          </a:bodyPr>
          <a:lstStyle/>
          <a:p>
            <a:r>
              <a:rPr lang="en-US" sz="3200" dirty="0" smtClean="0">
                <a:solidFill>
                  <a:srgbClr val="002F87"/>
                </a:solidFill>
              </a:rPr>
              <a:t>AAUN: Successful </a:t>
            </a:r>
            <a:r>
              <a:rPr lang="en-US" sz="3200" dirty="0" smtClean="0">
                <a:solidFill>
                  <a:srgbClr val="002F87"/>
                </a:solidFill>
              </a:rPr>
              <a:t>collaboration for Development</a:t>
            </a:r>
            <a:endParaRPr lang="en-US" sz="3200" dirty="0">
              <a:solidFill>
                <a:srgbClr val="002F87"/>
              </a:solidFill>
            </a:endParaRPr>
          </a:p>
        </p:txBody>
      </p:sp>
      <p:sp>
        <p:nvSpPr>
          <p:cNvPr id="3" name="Content Placeholder 2"/>
          <p:cNvSpPr>
            <a:spLocks noGrp="1"/>
          </p:cNvSpPr>
          <p:nvPr>
            <p:ph idx="1"/>
          </p:nvPr>
        </p:nvSpPr>
        <p:spPr>
          <a:xfrm>
            <a:off x="457200" y="1193801"/>
            <a:ext cx="8229600" cy="4932364"/>
          </a:xfrm>
        </p:spPr>
        <p:txBody>
          <a:bodyPr>
            <a:normAutofit/>
          </a:bodyPr>
          <a:lstStyle/>
          <a:p>
            <a:pPr marL="0" indent="0">
              <a:buNone/>
            </a:pPr>
            <a:r>
              <a:rPr lang="en-ZA" dirty="0"/>
              <a:t>F</a:t>
            </a:r>
            <a:r>
              <a:rPr lang="en-ZA" dirty="0" smtClean="0"/>
              <a:t>ive </a:t>
            </a:r>
            <a:r>
              <a:rPr lang="en-ZA" dirty="0" smtClean="0"/>
              <a:t>principles for success</a:t>
            </a:r>
          </a:p>
          <a:p>
            <a:r>
              <a:rPr lang="en-ZA" dirty="0" smtClean="0"/>
              <a:t>Shared mission</a:t>
            </a:r>
            <a:endParaRPr lang="ro-RO" dirty="0" smtClean="0"/>
          </a:p>
          <a:p>
            <a:r>
              <a:rPr lang="en-ZA" dirty="0" smtClean="0"/>
              <a:t>Constructive </a:t>
            </a:r>
            <a:r>
              <a:rPr lang="en-ZA" dirty="0" smtClean="0"/>
              <a:t>dialogue</a:t>
            </a:r>
          </a:p>
          <a:p>
            <a:r>
              <a:rPr lang="en-ZA" dirty="0" smtClean="0"/>
              <a:t>Institutional support</a:t>
            </a:r>
          </a:p>
          <a:p>
            <a:r>
              <a:rPr lang="en-ZA" dirty="0" smtClean="0"/>
              <a:t>Bridge research, policy and </a:t>
            </a:r>
            <a:r>
              <a:rPr lang="en-ZA" dirty="0" smtClean="0"/>
              <a:t>practice</a:t>
            </a:r>
          </a:p>
          <a:p>
            <a:r>
              <a:rPr lang="en-ZA" dirty="0" smtClean="0"/>
              <a:t>Priority areas aligned with SDGs – food security and agriculture, education, mining and health (mother and child)</a:t>
            </a:r>
            <a:endParaRPr lang="ro-RO" dirty="0" smtClean="0"/>
          </a:p>
        </p:txBody>
      </p:sp>
    </p:spTree>
    <p:extLst>
      <p:ext uri="{BB962C8B-B14F-4D97-AF65-F5344CB8AC3E}">
        <p14:creationId xmlns:p14="http://schemas.microsoft.com/office/powerpoint/2010/main" val="474436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56271"/>
            <a:ext cx="8610600" cy="787791"/>
          </a:xfrm>
        </p:spPr>
        <p:txBody>
          <a:bodyPr>
            <a:noAutofit/>
          </a:bodyPr>
          <a:lstStyle/>
          <a:p>
            <a:r>
              <a:rPr lang="en-US" sz="3200" dirty="0" smtClean="0"/>
              <a:t>Opportunities and challenges</a:t>
            </a:r>
            <a:r>
              <a:rPr lang="en-US" sz="3200" dirty="0" smtClean="0">
                <a:solidFill>
                  <a:srgbClr val="002F87"/>
                </a:solidFill>
              </a:rPr>
              <a:t> </a:t>
            </a:r>
            <a:r>
              <a:rPr lang="en-US" sz="3200" dirty="0" smtClean="0">
                <a:solidFill>
                  <a:srgbClr val="002F87"/>
                </a:solidFill>
              </a:rPr>
              <a:t>for strengthening AAUN Partnerships</a:t>
            </a:r>
            <a:endParaRPr lang="en-US" sz="3200" dirty="0">
              <a:solidFill>
                <a:srgbClr val="002F87"/>
              </a:solidFill>
            </a:endParaRPr>
          </a:p>
        </p:txBody>
      </p:sp>
      <p:sp>
        <p:nvSpPr>
          <p:cNvPr id="3" name="Content Placeholder 2"/>
          <p:cNvSpPr>
            <a:spLocks noGrp="1"/>
          </p:cNvSpPr>
          <p:nvPr>
            <p:ph idx="1"/>
          </p:nvPr>
        </p:nvSpPr>
        <p:spPr>
          <a:xfrm>
            <a:off x="457200" y="844064"/>
            <a:ext cx="8229600" cy="5880294"/>
          </a:xfrm>
        </p:spPr>
        <p:txBody>
          <a:bodyPr>
            <a:normAutofit/>
          </a:bodyPr>
          <a:lstStyle/>
          <a:p>
            <a:pPr marL="0" indent="0">
              <a:buNone/>
            </a:pPr>
            <a:endParaRPr lang="en-ZA" sz="2800" dirty="0" smtClean="0"/>
          </a:p>
          <a:p>
            <a:pPr marL="0" indent="0">
              <a:buNone/>
            </a:pPr>
            <a:r>
              <a:rPr lang="en-ZA" sz="2800" dirty="0" smtClean="0"/>
              <a:t>Achieve </a:t>
            </a:r>
            <a:r>
              <a:rPr lang="en-ZA" sz="2800" dirty="0" smtClean="0"/>
              <a:t>‘near symmetry’ </a:t>
            </a:r>
          </a:p>
          <a:p>
            <a:pPr marL="0" indent="0">
              <a:buNone/>
            </a:pPr>
            <a:r>
              <a:rPr lang="en-ZA" sz="2800" dirty="0"/>
              <a:t> </a:t>
            </a:r>
            <a:r>
              <a:rPr lang="en-ZA" sz="2800" dirty="0" smtClean="0"/>
              <a:t>    - </a:t>
            </a:r>
            <a:r>
              <a:rPr lang="en-ZA" sz="2400" dirty="0" smtClean="0"/>
              <a:t>Pre-partnership synchronisation</a:t>
            </a:r>
          </a:p>
          <a:p>
            <a:pPr lvl="1"/>
            <a:r>
              <a:rPr lang="en-ZA" sz="2400" dirty="0" smtClean="0"/>
              <a:t>Match </a:t>
            </a:r>
            <a:r>
              <a:rPr lang="en-ZA" sz="2400" dirty="0" smtClean="0"/>
              <a:t>academic</a:t>
            </a:r>
            <a:r>
              <a:rPr lang="en-ZA" sz="2400" dirty="0" smtClean="0"/>
              <a:t> strengths and emerging </a:t>
            </a:r>
            <a:r>
              <a:rPr lang="en-ZA" sz="2400" dirty="0" err="1" smtClean="0"/>
              <a:t>strenghts</a:t>
            </a:r>
            <a:r>
              <a:rPr lang="en-ZA" sz="2400" dirty="0" smtClean="0"/>
              <a:t> </a:t>
            </a:r>
            <a:r>
              <a:rPr lang="en-ZA" sz="2400" dirty="0" smtClean="0"/>
              <a:t>and capacity as well as institutional, regional and national needs of </a:t>
            </a:r>
            <a:r>
              <a:rPr lang="en-ZA" sz="2400" b="1" dirty="0" smtClean="0"/>
              <a:t>all</a:t>
            </a:r>
            <a:r>
              <a:rPr lang="en-ZA" sz="2400" dirty="0" smtClean="0"/>
              <a:t> partners </a:t>
            </a:r>
          </a:p>
          <a:p>
            <a:pPr lvl="1"/>
            <a:r>
              <a:rPr lang="en-ZA" sz="2400" dirty="0" smtClean="0"/>
              <a:t>Funding</a:t>
            </a:r>
          </a:p>
          <a:p>
            <a:pPr lvl="1"/>
            <a:r>
              <a:rPr lang="en-ZA" sz="2400" dirty="0" smtClean="0"/>
              <a:t>Translating research findings into policy outcomes</a:t>
            </a:r>
          </a:p>
          <a:p>
            <a:pPr lvl="1"/>
            <a:r>
              <a:rPr lang="en-ZA" sz="2400" dirty="0" smtClean="0"/>
              <a:t>Industry involvement</a:t>
            </a:r>
            <a:endParaRPr lang="en-ZA" sz="2400" dirty="0" smtClean="0"/>
          </a:p>
          <a:p>
            <a:pPr marL="457200" lvl="1" indent="0">
              <a:buNone/>
            </a:pPr>
            <a:endParaRPr lang="en-ZA" dirty="0" smtClean="0"/>
          </a:p>
        </p:txBody>
      </p:sp>
    </p:spTree>
    <p:extLst>
      <p:ext uri="{BB962C8B-B14F-4D97-AF65-F5344CB8AC3E}">
        <p14:creationId xmlns:p14="http://schemas.microsoft.com/office/powerpoint/2010/main" val="2833573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600"/>
            <a:ext cx="8229600" cy="914400"/>
          </a:xfrm>
        </p:spPr>
        <p:txBody>
          <a:bodyPr>
            <a:normAutofit/>
          </a:bodyPr>
          <a:lstStyle/>
          <a:p>
            <a:r>
              <a:rPr lang="en-US" dirty="0" smtClean="0">
                <a:solidFill>
                  <a:srgbClr val="002F87"/>
                </a:solidFill>
              </a:rPr>
              <a:t>Goals 2, 3 and 4: priorities</a:t>
            </a:r>
            <a:endParaRPr lang="en-US" dirty="0">
              <a:solidFill>
                <a:srgbClr val="002F87"/>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37914106"/>
              </p:ext>
            </p:extLst>
          </p:nvPr>
        </p:nvGraphicFramePr>
        <p:xfrm>
          <a:off x="457200" y="1168400"/>
          <a:ext cx="8369300" cy="4889499"/>
        </p:xfrm>
        <a:graphic>
          <a:graphicData uri="http://schemas.openxmlformats.org/drawingml/2006/table">
            <a:tbl>
              <a:tblPr firstRow="1" firstCol="1" bandRow="1"/>
              <a:tblGrid>
                <a:gridCol w="4184650"/>
                <a:gridCol w="4184650"/>
              </a:tblGrid>
              <a:tr h="1629832">
                <a:tc>
                  <a:txBody>
                    <a:bodyPr/>
                    <a:lstStyle/>
                    <a:p>
                      <a:pPr algn="l">
                        <a:spcAft>
                          <a:spcPts val="0"/>
                        </a:spcAft>
                      </a:pPr>
                      <a:r>
                        <a:rPr lang="en-US" sz="2000" dirty="0">
                          <a:effectLst/>
                          <a:latin typeface="Arial" pitchFamily="34" charset="0"/>
                          <a:ea typeface="MS Mincho"/>
                          <a:cs typeface="Arial" pitchFamily="34" charset="0"/>
                        </a:rPr>
                        <a:t>(2) Well Educated Citizens and Skills </a:t>
                      </a:r>
                      <a:r>
                        <a:rPr lang="en-US" sz="2000" dirty="0" smtClean="0">
                          <a:effectLst/>
                          <a:latin typeface="Arial" pitchFamily="34" charset="0"/>
                          <a:ea typeface="MS Mincho"/>
                          <a:cs typeface="Arial" pitchFamily="34" charset="0"/>
                        </a:rPr>
                        <a:t>Revolution </a:t>
                      </a:r>
                      <a:r>
                        <a:rPr lang="en-US" sz="2000" dirty="0">
                          <a:effectLst/>
                          <a:latin typeface="Arial" pitchFamily="34" charset="0"/>
                          <a:ea typeface="MS Mincho"/>
                          <a:cs typeface="Arial" pitchFamily="34" charset="0"/>
                        </a:rPr>
                        <a:t>underpinned by Science, Technology and Innovation</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pPr>
                      <a:r>
                        <a:rPr lang="en-US" sz="2000" dirty="0">
                          <a:effectLst/>
                          <a:latin typeface="Arial" pitchFamily="34" charset="0"/>
                          <a:ea typeface="MS Mincho"/>
                          <a:cs typeface="Arial" pitchFamily="34" charset="0"/>
                        </a:rPr>
                        <a:t>Literate and </a:t>
                      </a:r>
                      <a:r>
                        <a:rPr lang="en-US" sz="2000" dirty="0" smtClean="0">
                          <a:effectLst/>
                          <a:latin typeface="Arial" pitchFamily="34" charset="0"/>
                          <a:ea typeface="MS Mincho"/>
                          <a:cs typeface="Arial" pitchFamily="34" charset="0"/>
                        </a:rPr>
                        <a:t>skills </a:t>
                      </a:r>
                      <a:r>
                        <a:rPr lang="en-US" sz="2000" dirty="0" smtClean="0">
                          <a:effectLst/>
                          <a:latin typeface="Arial" pitchFamily="34" charset="0"/>
                          <a:ea typeface="MS Mincho"/>
                          <a:cs typeface="Arial" pitchFamily="34" charset="0"/>
                        </a:rPr>
                        <a:t>revolution</a:t>
                      </a:r>
                    </a:p>
                    <a:p>
                      <a:pPr marL="342900" lvl="0" indent="-342900" algn="l">
                        <a:spcAft>
                          <a:spcPts val="0"/>
                        </a:spcAft>
                        <a:buFont typeface="Symbol"/>
                        <a:buChar char=""/>
                      </a:pPr>
                      <a:endParaRPr lang="en-US" sz="2000" dirty="0" smtClean="0">
                        <a:effectLst/>
                        <a:latin typeface="Arial" pitchFamily="34" charset="0"/>
                        <a:ea typeface="MS Mincho"/>
                        <a:cs typeface="Arial" pitchFamily="34" charset="0"/>
                      </a:endParaRPr>
                    </a:p>
                    <a:p>
                      <a:pPr marL="0" lvl="0" indent="0" algn="l">
                        <a:spcAft>
                          <a:spcPts val="0"/>
                        </a:spcAft>
                        <a:buFont typeface="Symbol"/>
                        <a:buNone/>
                      </a:pPr>
                      <a:r>
                        <a:rPr lang="en-US" sz="2000" dirty="0" smtClean="0">
                          <a:effectLst/>
                          <a:latin typeface="Arial" pitchFamily="34" charset="0"/>
                          <a:ea typeface="MS Mincho"/>
                          <a:cs typeface="Arial" pitchFamily="34" charset="0"/>
                        </a:rPr>
                        <a:t> </a:t>
                      </a:r>
                      <a:r>
                        <a:rPr lang="en-US" sz="2000" dirty="0" smtClean="0">
                          <a:solidFill>
                            <a:srgbClr val="FF0000"/>
                          </a:solidFill>
                          <a:effectLst/>
                          <a:latin typeface="Arial" pitchFamily="34" charset="0"/>
                          <a:ea typeface="MS Mincho"/>
                          <a:cs typeface="Arial" pitchFamily="34" charset="0"/>
                        </a:rPr>
                        <a:t>Joint degrees</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4917">
                <a:tc>
                  <a:txBody>
                    <a:bodyPr/>
                    <a:lstStyle/>
                    <a:p>
                      <a:pPr algn="l">
                        <a:spcAft>
                          <a:spcPts val="0"/>
                        </a:spcAft>
                      </a:pPr>
                      <a:r>
                        <a:rPr lang="en-US" sz="2000" dirty="0">
                          <a:effectLst/>
                          <a:latin typeface="Arial" pitchFamily="34" charset="0"/>
                          <a:ea typeface="MS Mincho"/>
                          <a:cs typeface="Arial" pitchFamily="34" charset="0"/>
                        </a:rPr>
                        <a:t>(3) Healthy and </a:t>
                      </a:r>
                      <a:r>
                        <a:rPr lang="en-US" sz="2000" dirty="0" smtClean="0">
                          <a:effectLst/>
                          <a:latin typeface="Arial" pitchFamily="34" charset="0"/>
                          <a:ea typeface="MS Mincho"/>
                          <a:cs typeface="Arial" pitchFamily="34" charset="0"/>
                        </a:rPr>
                        <a:t>Well-nourished Citizens</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pPr>
                      <a:r>
                        <a:rPr lang="en-US" sz="2000" dirty="0">
                          <a:effectLst/>
                          <a:latin typeface="Arial" pitchFamily="34" charset="0"/>
                          <a:ea typeface="MS Mincho"/>
                          <a:cs typeface="Arial" pitchFamily="34" charset="0"/>
                        </a:rPr>
                        <a:t>Health and </a:t>
                      </a:r>
                      <a:r>
                        <a:rPr lang="en-US" sz="2000" dirty="0" smtClean="0">
                          <a:effectLst/>
                          <a:latin typeface="Arial" pitchFamily="34" charset="0"/>
                          <a:ea typeface="MS Mincho"/>
                          <a:cs typeface="Arial" pitchFamily="34" charset="0"/>
                        </a:rPr>
                        <a:t>nutrition   </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4750">
                <a:tc>
                  <a:txBody>
                    <a:bodyPr/>
                    <a:lstStyle/>
                    <a:p>
                      <a:pPr algn="l">
                        <a:spcAft>
                          <a:spcPts val="0"/>
                        </a:spcAft>
                      </a:pPr>
                      <a:r>
                        <a:rPr lang="en-US" sz="2000" dirty="0">
                          <a:effectLst/>
                          <a:latin typeface="Arial" pitchFamily="34" charset="0"/>
                          <a:ea typeface="MS Mincho"/>
                          <a:cs typeface="Arial" pitchFamily="34" charset="0"/>
                        </a:rPr>
                        <a:t>(4) </a:t>
                      </a:r>
                      <a:r>
                        <a:rPr lang="en-US" sz="2000" dirty="0">
                          <a:solidFill>
                            <a:srgbClr val="FF0000"/>
                          </a:solidFill>
                          <a:effectLst/>
                          <a:latin typeface="Arial" pitchFamily="34" charset="0"/>
                          <a:ea typeface="MS Mincho"/>
                          <a:cs typeface="Arial" pitchFamily="34" charset="0"/>
                        </a:rPr>
                        <a:t>Transformed Economies and Jobs</a:t>
                      </a:r>
                      <a:endParaRPr lang="en-ZA" sz="2000" dirty="0">
                        <a:solidFill>
                          <a:srgbClr val="FF0000"/>
                        </a:solidFill>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pPr>
                      <a:r>
                        <a:rPr lang="en-US" sz="2000" dirty="0">
                          <a:effectLst/>
                          <a:latin typeface="Arial" pitchFamily="34" charset="0"/>
                          <a:ea typeface="MS Mincho"/>
                          <a:cs typeface="Arial" pitchFamily="34" charset="0"/>
                        </a:rPr>
                        <a:t>Inclusive sustainable economic growth</a:t>
                      </a:r>
                      <a:endParaRPr lang="en-ZA" sz="2000" dirty="0">
                        <a:effectLst/>
                        <a:latin typeface="Arial" pitchFamily="34" charset="0"/>
                        <a:ea typeface="MS Mincho"/>
                        <a:cs typeface="Arial" pitchFamily="34" charset="0"/>
                      </a:endParaRPr>
                    </a:p>
                    <a:p>
                      <a:pPr marL="342900" lvl="0" indent="-342900" algn="l">
                        <a:spcAft>
                          <a:spcPts val="0"/>
                        </a:spcAft>
                        <a:buFont typeface="Symbol"/>
                        <a:buChar char=""/>
                      </a:pPr>
                      <a:r>
                        <a:rPr lang="en-US" sz="2000" dirty="0">
                          <a:effectLst/>
                          <a:latin typeface="Arial" pitchFamily="34" charset="0"/>
                          <a:ea typeface="MS Mincho"/>
                          <a:cs typeface="Arial" pitchFamily="34" charset="0"/>
                        </a:rPr>
                        <a:t>Manufacturing / Industrialization and </a:t>
                      </a:r>
                      <a:r>
                        <a:rPr lang="en-US" sz="2000" dirty="0" smtClean="0">
                          <a:effectLst/>
                          <a:latin typeface="Arial" pitchFamily="34" charset="0"/>
                          <a:ea typeface="MS Mincho"/>
                          <a:cs typeface="Arial" pitchFamily="34" charset="0"/>
                        </a:rPr>
                        <a:t>value addition</a:t>
                      </a:r>
                      <a:endParaRPr lang="en-ZA" sz="2000" dirty="0">
                        <a:effectLst/>
                        <a:latin typeface="Arial" pitchFamily="34" charset="0"/>
                        <a:ea typeface="MS Mincho"/>
                        <a:cs typeface="Arial" pitchFamily="34" charset="0"/>
                      </a:endParaRPr>
                    </a:p>
                    <a:p>
                      <a:pPr marL="342900" lvl="0" indent="-342900" algn="l">
                        <a:spcAft>
                          <a:spcPts val="0"/>
                        </a:spcAft>
                        <a:buFont typeface="Symbol"/>
                        <a:buChar char=""/>
                      </a:pPr>
                      <a:r>
                        <a:rPr lang="en-US" sz="2000" dirty="0">
                          <a:effectLst/>
                          <a:latin typeface="Arial" pitchFamily="34" charset="0"/>
                          <a:ea typeface="MS Mincho"/>
                          <a:cs typeface="Arial" pitchFamily="34" charset="0"/>
                        </a:rPr>
                        <a:t>Economic diversification and resilience</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40011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55900"/>
            <a:ext cx="5205596" cy="2120900"/>
          </a:xfrm>
        </p:spPr>
        <p:txBody>
          <a:bodyPr>
            <a:normAutofit/>
          </a:bodyPr>
          <a:lstStyle/>
          <a:p>
            <a:r>
              <a:rPr lang="en-US" dirty="0" smtClean="0"/>
              <a:t>SDGs</a:t>
            </a:r>
            <a:endParaRPr lang="en-US" dirty="0"/>
          </a:p>
        </p:txBody>
      </p:sp>
    </p:spTree>
    <p:extLst>
      <p:ext uri="{BB962C8B-B14F-4D97-AF65-F5344CB8AC3E}">
        <p14:creationId xmlns:p14="http://schemas.microsoft.com/office/powerpoint/2010/main" val="1442335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600"/>
            <a:ext cx="8229600" cy="1104900"/>
          </a:xfrm>
        </p:spPr>
        <p:txBody>
          <a:bodyPr>
            <a:normAutofit/>
          </a:bodyPr>
          <a:lstStyle/>
          <a:p>
            <a:r>
              <a:rPr lang="en-US" dirty="0" smtClean="0">
                <a:solidFill>
                  <a:srgbClr val="002F87"/>
                </a:solidFill>
              </a:rPr>
              <a:t>Goals 5, 6 and 7: priorities</a:t>
            </a:r>
            <a:endParaRPr lang="en-US" dirty="0">
              <a:solidFill>
                <a:srgbClr val="002F87"/>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94161085"/>
              </p:ext>
            </p:extLst>
          </p:nvPr>
        </p:nvGraphicFramePr>
        <p:xfrm>
          <a:off x="622299" y="1206500"/>
          <a:ext cx="8167054" cy="5314386"/>
        </p:xfrm>
        <a:graphic>
          <a:graphicData uri="http://schemas.openxmlformats.org/drawingml/2006/table">
            <a:tbl>
              <a:tblPr firstRow="1" firstCol="1" bandRow="1"/>
              <a:tblGrid>
                <a:gridCol w="4083527"/>
                <a:gridCol w="4083527"/>
              </a:tblGrid>
              <a:tr h="981230">
                <a:tc>
                  <a:txBody>
                    <a:bodyPr/>
                    <a:lstStyle/>
                    <a:p>
                      <a:pPr algn="l">
                        <a:spcAft>
                          <a:spcPts val="0"/>
                        </a:spcAft>
                      </a:pPr>
                      <a:r>
                        <a:rPr lang="en-US" sz="2000" dirty="0">
                          <a:effectLst/>
                          <a:latin typeface="Arial" pitchFamily="34" charset="0"/>
                          <a:ea typeface="MS Mincho"/>
                          <a:cs typeface="Arial" pitchFamily="34" charset="0"/>
                        </a:rPr>
                        <a:t>(5) Modern Agriculture for increased  </a:t>
                      </a:r>
                      <a:r>
                        <a:rPr lang="en-US" sz="2000" dirty="0" smtClean="0">
                          <a:effectLst/>
                          <a:latin typeface="Arial" pitchFamily="34" charset="0"/>
                          <a:ea typeface="MS Mincho"/>
                          <a:cs typeface="Arial" pitchFamily="34" charset="0"/>
                        </a:rPr>
                        <a:t>Productivity </a:t>
                      </a:r>
                      <a:r>
                        <a:rPr lang="en-US" sz="2000" dirty="0">
                          <a:effectLst/>
                          <a:latin typeface="Arial" pitchFamily="34" charset="0"/>
                          <a:ea typeface="MS Mincho"/>
                          <a:cs typeface="Arial" pitchFamily="34" charset="0"/>
                        </a:rPr>
                        <a:t>and </a:t>
                      </a:r>
                      <a:r>
                        <a:rPr lang="en-US" sz="2000" dirty="0" smtClean="0">
                          <a:effectLst/>
                          <a:latin typeface="Arial" pitchFamily="34" charset="0"/>
                          <a:ea typeface="MS Mincho"/>
                          <a:cs typeface="Arial" pitchFamily="34" charset="0"/>
                        </a:rPr>
                        <a:t>Production</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pPr>
                      <a:r>
                        <a:rPr lang="en-US" sz="2000" dirty="0">
                          <a:effectLst/>
                          <a:latin typeface="Arial" pitchFamily="34" charset="0"/>
                          <a:ea typeface="MS Mincho"/>
                          <a:cs typeface="Arial" pitchFamily="34" charset="0"/>
                        </a:rPr>
                        <a:t>Agricultural </a:t>
                      </a:r>
                      <a:r>
                        <a:rPr lang="en-US" sz="2000" dirty="0" smtClean="0">
                          <a:effectLst/>
                          <a:latin typeface="Arial" pitchFamily="34" charset="0"/>
                          <a:ea typeface="MS Mincho"/>
                          <a:cs typeface="Arial" pitchFamily="34" charset="0"/>
                        </a:rPr>
                        <a:t>productivity </a:t>
                      </a:r>
                      <a:r>
                        <a:rPr lang="en-US" sz="2000" dirty="0">
                          <a:effectLst/>
                          <a:latin typeface="Arial" pitchFamily="34" charset="0"/>
                          <a:ea typeface="MS Mincho"/>
                          <a:cs typeface="Arial" pitchFamily="34" charset="0"/>
                        </a:rPr>
                        <a:t>and </a:t>
                      </a:r>
                      <a:r>
                        <a:rPr lang="en-US" sz="2000" dirty="0" smtClean="0">
                          <a:effectLst/>
                          <a:latin typeface="Arial" pitchFamily="34" charset="0"/>
                          <a:ea typeface="MS Mincho"/>
                          <a:cs typeface="Arial" pitchFamily="34" charset="0"/>
                        </a:rPr>
                        <a:t>production</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9956">
                <a:tc>
                  <a:txBody>
                    <a:bodyPr/>
                    <a:lstStyle/>
                    <a:p>
                      <a:pPr algn="l">
                        <a:spcAft>
                          <a:spcPts val="0"/>
                        </a:spcAft>
                      </a:pPr>
                      <a:r>
                        <a:rPr lang="en-US" sz="2000" dirty="0">
                          <a:effectLst/>
                          <a:latin typeface="Arial" pitchFamily="34" charset="0"/>
                          <a:ea typeface="MS Mincho"/>
                          <a:cs typeface="Arial" pitchFamily="34" charset="0"/>
                        </a:rPr>
                        <a:t>(6</a:t>
                      </a:r>
                      <a:r>
                        <a:rPr lang="en-US" sz="2000" dirty="0" smtClean="0">
                          <a:effectLst/>
                          <a:latin typeface="Arial" pitchFamily="34" charset="0"/>
                          <a:ea typeface="MS Mincho"/>
                          <a:cs typeface="Arial" pitchFamily="34" charset="0"/>
                        </a:rPr>
                        <a:t>)</a:t>
                      </a:r>
                      <a:r>
                        <a:rPr lang="en-US" sz="2000" dirty="0" smtClean="0">
                          <a:solidFill>
                            <a:srgbClr val="FF0000"/>
                          </a:solidFill>
                          <a:effectLst/>
                          <a:latin typeface="Arial" pitchFamily="34" charset="0"/>
                          <a:ea typeface="MS Mincho"/>
                          <a:cs typeface="Arial" pitchFamily="34" charset="0"/>
                        </a:rPr>
                        <a:t> </a:t>
                      </a:r>
                      <a:r>
                        <a:rPr lang="en-US" sz="2000" dirty="0" smtClean="0">
                          <a:solidFill>
                            <a:srgbClr val="FF0000"/>
                          </a:solidFill>
                          <a:effectLst/>
                          <a:latin typeface="Arial" pitchFamily="34" charset="0"/>
                          <a:ea typeface="MS Mincho"/>
                          <a:cs typeface="Arial" pitchFamily="34" charset="0"/>
                        </a:rPr>
                        <a:t>Blue/Ocean </a:t>
                      </a:r>
                      <a:r>
                        <a:rPr lang="en-US" sz="2000" dirty="0" smtClean="0">
                          <a:effectLst/>
                          <a:latin typeface="Arial" pitchFamily="34" charset="0"/>
                          <a:ea typeface="MS Mincho"/>
                          <a:cs typeface="Arial" pitchFamily="34" charset="0"/>
                        </a:rPr>
                        <a:t>Economy </a:t>
                      </a:r>
                      <a:r>
                        <a:rPr lang="en-US" sz="2000" dirty="0">
                          <a:effectLst/>
                          <a:latin typeface="Arial" pitchFamily="34" charset="0"/>
                          <a:ea typeface="MS Mincho"/>
                          <a:cs typeface="Arial" pitchFamily="34" charset="0"/>
                        </a:rPr>
                        <a:t>for </a:t>
                      </a:r>
                      <a:r>
                        <a:rPr lang="en-US" sz="2000" dirty="0" smtClean="0">
                          <a:effectLst/>
                          <a:latin typeface="Arial" pitchFamily="34" charset="0"/>
                          <a:ea typeface="MS Mincho"/>
                          <a:cs typeface="Arial" pitchFamily="34" charset="0"/>
                        </a:rPr>
                        <a:t>Accelerated Economic Growth</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pPr>
                      <a:r>
                        <a:rPr lang="en-US" sz="2000" dirty="0">
                          <a:effectLst/>
                          <a:latin typeface="Arial" pitchFamily="34" charset="0"/>
                          <a:ea typeface="MS Mincho"/>
                          <a:cs typeface="Arial" pitchFamily="34" charset="0"/>
                        </a:rPr>
                        <a:t>Marine resources /industry</a:t>
                      </a:r>
                      <a:endParaRPr lang="en-ZA" sz="2000" dirty="0">
                        <a:effectLst/>
                        <a:latin typeface="Arial" pitchFamily="34" charset="0"/>
                        <a:ea typeface="MS Mincho"/>
                        <a:cs typeface="Arial" pitchFamily="34" charset="0"/>
                      </a:endParaRPr>
                    </a:p>
                    <a:p>
                      <a:pPr marL="342900" lvl="0" indent="-342900" algn="l">
                        <a:spcAft>
                          <a:spcPts val="0"/>
                        </a:spcAft>
                        <a:buFont typeface="Symbol"/>
                        <a:buChar char=""/>
                      </a:pPr>
                      <a:r>
                        <a:rPr lang="en-US" sz="2000" dirty="0">
                          <a:effectLst/>
                          <a:latin typeface="Arial" pitchFamily="34" charset="0"/>
                          <a:ea typeface="MS Mincho"/>
                          <a:cs typeface="Arial" pitchFamily="34" charset="0"/>
                        </a:rPr>
                        <a:t>Ports and </a:t>
                      </a:r>
                      <a:r>
                        <a:rPr lang="en-US" sz="2000" dirty="0" smtClean="0">
                          <a:effectLst/>
                          <a:latin typeface="Arial" pitchFamily="34" charset="0"/>
                          <a:ea typeface="MS Mincho"/>
                          <a:cs typeface="Arial" pitchFamily="34" charset="0"/>
                        </a:rPr>
                        <a:t>marine transport</a:t>
                      </a:r>
                      <a:endParaRPr lang="en-ZA" sz="2000" dirty="0">
                        <a:effectLst/>
                        <a:latin typeface="Arial" pitchFamily="34" charset="0"/>
                        <a:ea typeface="MS Mincho"/>
                        <a:cs typeface="Arial" pitchFamily="34" charset="0"/>
                      </a:endParaRPr>
                    </a:p>
                    <a:p>
                      <a:pPr marL="342900" lvl="0" indent="-342900" algn="l">
                        <a:spcAft>
                          <a:spcPts val="0"/>
                        </a:spcAft>
                        <a:buFont typeface="Symbol"/>
                        <a:buChar char=""/>
                      </a:pPr>
                      <a:r>
                        <a:rPr lang="en-US" sz="2000" dirty="0">
                          <a:effectLst/>
                          <a:latin typeface="Arial" pitchFamily="34" charset="0"/>
                          <a:ea typeface="MS Mincho"/>
                          <a:cs typeface="Arial" pitchFamily="34" charset="0"/>
                        </a:rPr>
                        <a:t>Marine </a:t>
                      </a:r>
                      <a:r>
                        <a:rPr lang="en-US" sz="2000" dirty="0" smtClean="0">
                          <a:effectLst/>
                          <a:latin typeface="Arial" pitchFamily="34" charset="0"/>
                          <a:ea typeface="MS Mincho"/>
                          <a:cs typeface="Arial" pitchFamily="34" charset="0"/>
                        </a:rPr>
                        <a:t>energy </a:t>
                      </a:r>
                      <a:r>
                        <a:rPr lang="en-US" sz="2000" dirty="0">
                          <a:effectLst/>
                          <a:latin typeface="Arial" pitchFamily="34" charset="0"/>
                          <a:ea typeface="MS Mincho"/>
                          <a:cs typeface="Arial" pitchFamily="34" charset="0"/>
                        </a:rPr>
                        <a:t>and </a:t>
                      </a:r>
                      <a:r>
                        <a:rPr lang="en-US" sz="2000" dirty="0" smtClean="0">
                          <a:effectLst/>
                          <a:latin typeface="Arial" pitchFamily="34" charset="0"/>
                          <a:ea typeface="MS Mincho"/>
                          <a:cs typeface="Arial" pitchFamily="34" charset="0"/>
                        </a:rPr>
                        <a:t>minerals </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9925">
                <a:tc>
                  <a:txBody>
                    <a:bodyPr/>
                    <a:lstStyle/>
                    <a:p>
                      <a:pPr algn="l">
                        <a:spcAft>
                          <a:spcPts val="0"/>
                        </a:spcAft>
                      </a:pPr>
                      <a:r>
                        <a:rPr lang="en-US" sz="2000" dirty="0">
                          <a:effectLst/>
                          <a:latin typeface="Arial" pitchFamily="34" charset="0"/>
                          <a:ea typeface="MS Mincho"/>
                          <a:cs typeface="Arial" pitchFamily="34" charset="0"/>
                        </a:rPr>
                        <a:t>(7) </a:t>
                      </a:r>
                      <a:r>
                        <a:rPr lang="en-US" sz="2000" dirty="0">
                          <a:solidFill>
                            <a:srgbClr val="FF0000"/>
                          </a:solidFill>
                          <a:effectLst/>
                          <a:latin typeface="Arial" pitchFamily="34" charset="0"/>
                          <a:ea typeface="MS Mincho"/>
                          <a:cs typeface="Arial" pitchFamily="34" charset="0"/>
                        </a:rPr>
                        <a:t>Environmentally sustainable </a:t>
                      </a:r>
                      <a:r>
                        <a:rPr lang="en-US" sz="2000" dirty="0" smtClean="0">
                          <a:solidFill>
                            <a:srgbClr val="FF0000"/>
                          </a:solidFill>
                          <a:effectLst/>
                          <a:latin typeface="Arial" pitchFamily="34" charset="0"/>
                          <a:ea typeface="MS Mincho"/>
                          <a:cs typeface="Arial" pitchFamily="34" charset="0"/>
                        </a:rPr>
                        <a:t>Climate </a:t>
                      </a:r>
                      <a:r>
                        <a:rPr lang="en-US" sz="2000" dirty="0">
                          <a:effectLst/>
                          <a:latin typeface="Arial" pitchFamily="34" charset="0"/>
                          <a:ea typeface="MS Mincho"/>
                          <a:cs typeface="Arial" pitchFamily="34" charset="0"/>
                        </a:rPr>
                        <a:t>and </a:t>
                      </a:r>
                      <a:r>
                        <a:rPr lang="en-US" sz="2000" dirty="0" smtClean="0">
                          <a:effectLst/>
                          <a:latin typeface="Arial" pitchFamily="34" charset="0"/>
                          <a:ea typeface="MS Mincho"/>
                          <a:cs typeface="Arial" pitchFamily="34" charset="0"/>
                        </a:rPr>
                        <a:t>Resilient Economies </a:t>
                      </a:r>
                      <a:r>
                        <a:rPr lang="en-US" sz="2000" dirty="0">
                          <a:effectLst/>
                          <a:latin typeface="Arial" pitchFamily="34" charset="0"/>
                          <a:ea typeface="MS Mincho"/>
                          <a:cs typeface="Arial" pitchFamily="34" charset="0"/>
                        </a:rPr>
                        <a:t>and </a:t>
                      </a:r>
                      <a:r>
                        <a:rPr lang="en-US" sz="2000" dirty="0" smtClean="0">
                          <a:effectLst/>
                          <a:latin typeface="Arial" pitchFamily="34" charset="0"/>
                          <a:ea typeface="MS Mincho"/>
                          <a:cs typeface="Arial" pitchFamily="34" charset="0"/>
                        </a:rPr>
                        <a:t>Communities</a:t>
                      </a:r>
                    </a:p>
                    <a:p>
                      <a:pPr algn="l">
                        <a:spcAft>
                          <a:spcPts val="0"/>
                        </a:spcAft>
                      </a:pPr>
                      <a:endParaRPr lang="en-US" sz="2000" dirty="0" smtClean="0">
                        <a:effectLst/>
                        <a:latin typeface="Arial" pitchFamily="34" charset="0"/>
                        <a:ea typeface="MS Mincho"/>
                        <a:cs typeface="Arial" pitchFamily="34" charset="0"/>
                      </a:endParaRPr>
                    </a:p>
                    <a:p>
                      <a:pPr algn="l">
                        <a:spcAft>
                          <a:spcPts val="0"/>
                        </a:spcAft>
                      </a:pPr>
                      <a:endParaRPr lang="en-US" sz="2000" dirty="0" smtClean="0">
                        <a:effectLst/>
                        <a:latin typeface="Arial" pitchFamily="34" charset="0"/>
                        <a:ea typeface="MS Mincho"/>
                        <a:cs typeface="Arial" pitchFamily="34" charset="0"/>
                      </a:endParaRPr>
                    </a:p>
                    <a:p>
                      <a:pPr algn="l">
                        <a:spcAft>
                          <a:spcPts val="0"/>
                        </a:spcAft>
                      </a:pPr>
                      <a:endParaRPr lang="en-US" sz="2000" dirty="0" smtClean="0">
                        <a:effectLst/>
                        <a:latin typeface="Arial" pitchFamily="34" charset="0"/>
                        <a:ea typeface="MS Mincho"/>
                        <a:cs typeface="Arial" pitchFamily="34" charset="0"/>
                      </a:endParaRPr>
                    </a:p>
                    <a:p>
                      <a:pPr algn="l">
                        <a:spcAft>
                          <a:spcPts val="0"/>
                        </a:spcAft>
                      </a:pPr>
                      <a:endParaRPr lang="en-US" sz="2000" dirty="0" smtClean="0">
                        <a:effectLst/>
                        <a:latin typeface="Arial" pitchFamily="34" charset="0"/>
                        <a:ea typeface="MS Mincho"/>
                        <a:cs typeface="Arial" pitchFamily="34" charset="0"/>
                      </a:endParaRPr>
                    </a:p>
                    <a:p>
                      <a:pPr algn="l">
                        <a:spcAft>
                          <a:spcPts val="0"/>
                        </a:spcAft>
                      </a:pPr>
                      <a:r>
                        <a:rPr lang="en-US" sz="2000" dirty="0" smtClean="0">
                          <a:solidFill>
                            <a:srgbClr val="FF0000"/>
                          </a:solidFill>
                          <a:effectLst/>
                          <a:latin typeface="Arial" pitchFamily="34" charset="0"/>
                          <a:ea typeface="MS Mincho"/>
                          <a:cs typeface="Arial" pitchFamily="34" charset="0"/>
                        </a:rPr>
                        <a:t>ADD: Governance, human rights and social justice</a:t>
                      </a:r>
                      <a:endParaRPr lang="en-ZA" sz="2000" dirty="0">
                        <a:solidFill>
                          <a:srgbClr val="FF0000"/>
                        </a:solidFill>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pPr>
                      <a:r>
                        <a:rPr lang="en-US" sz="2000" dirty="0">
                          <a:effectLst/>
                          <a:latin typeface="Arial" pitchFamily="34" charset="0"/>
                          <a:ea typeface="MS Mincho"/>
                          <a:cs typeface="Arial" pitchFamily="34" charset="0"/>
                        </a:rPr>
                        <a:t>Bio-diversity, conservation and sustainable natural resource management</a:t>
                      </a:r>
                      <a:endParaRPr lang="en-ZA" sz="2000" dirty="0">
                        <a:effectLst/>
                        <a:latin typeface="Arial" pitchFamily="34" charset="0"/>
                        <a:ea typeface="MS Mincho"/>
                        <a:cs typeface="Arial" pitchFamily="34" charset="0"/>
                      </a:endParaRPr>
                    </a:p>
                    <a:p>
                      <a:pPr marL="342900" lvl="0" indent="-342900" algn="l">
                        <a:spcAft>
                          <a:spcPts val="0"/>
                        </a:spcAft>
                        <a:buFont typeface="Symbol"/>
                        <a:buChar char=""/>
                      </a:pPr>
                      <a:r>
                        <a:rPr lang="en-US" sz="2000" dirty="0">
                          <a:effectLst/>
                          <a:latin typeface="Arial" pitchFamily="34" charset="0"/>
                          <a:ea typeface="MS Mincho"/>
                          <a:cs typeface="Arial" pitchFamily="34" charset="0"/>
                        </a:rPr>
                        <a:t>Water </a:t>
                      </a:r>
                      <a:r>
                        <a:rPr lang="en-US" sz="2000" dirty="0" smtClean="0">
                          <a:effectLst/>
                          <a:latin typeface="Arial" pitchFamily="34" charset="0"/>
                          <a:ea typeface="MS Mincho"/>
                          <a:cs typeface="Arial" pitchFamily="34" charset="0"/>
                        </a:rPr>
                        <a:t>security</a:t>
                      </a:r>
                      <a:endParaRPr lang="en-ZA" sz="2000" dirty="0">
                        <a:effectLst/>
                        <a:latin typeface="Arial" pitchFamily="34" charset="0"/>
                        <a:ea typeface="MS Mincho"/>
                        <a:cs typeface="Arial" pitchFamily="34" charset="0"/>
                      </a:endParaRPr>
                    </a:p>
                    <a:p>
                      <a:pPr marL="342900" lvl="0" indent="-342900" algn="l">
                        <a:spcAft>
                          <a:spcPts val="0"/>
                        </a:spcAft>
                        <a:buFont typeface="Symbol"/>
                        <a:buChar char=""/>
                      </a:pPr>
                      <a:r>
                        <a:rPr lang="en-US" sz="2000" dirty="0">
                          <a:effectLst/>
                          <a:latin typeface="Arial" pitchFamily="34" charset="0"/>
                          <a:ea typeface="MS Mincho"/>
                          <a:cs typeface="Arial" pitchFamily="34" charset="0"/>
                        </a:rPr>
                        <a:t>Natural </a:t>
                      </a:r>
                      <a:r>
                        <a:rPr lang="en-US" sz="2000" dirty="0" smtClean="0">
                          <a:effectLst/>
                          <a:latin typeface="Arial" pitchFamily="34" charset="0"/>
                          <a:ea typeface="MS Mincho"/>
                          <a:cs typeface="Arial" pitchFamily="34" charset="0"/>
                        </a:rPr>
                        <a:t>resources management </a:t>
                      </a:r>
                      <a:endParaRPr lang="en-ZA" sz="2000" dirty="0">
                        <a:effectLst/>
                        <a:latin typeface="Arial" pitchFamily="34" charset="0"/>
                        <a:ea typeface="MS Mincho"/>
                        <a:cs typeface="Arial" pitchFamily="34" charset="0"/>
                      </a:endParaRPr>
                    </a:p>
                    <a:p>
                      <a:pPr marL="342900" lvl="0" indent="-342900" algn="l">
                        <a:spcAft>
                          <a:spcPts val="0"/>
                        </a:spcAft>
                        <a:buFont typeface="Symbol"/>
                        <a:buChar char=""/>
                      </a:pPr>
                      <a:r>
                        <a:rPr lang="en-US" sz="2000" dirty="0">
                          <a:effectLst/>
                          <a:latin typeface="Arial" pitchFamily="34" charset="0"/>
                          <a:ea typeface="MS Mincho"/>
                          <a:cs typeface="Arial" pitchFamily="34" charset="0"/>
                        </a:rPr>
                        <a:t>Climate </a:t>
                      </a:r>
                      <a:r>
                        <a:rPr lang="en-US" sz="2000" dirty="0" smtClean="0">
                          <a:effectLst/>
                          <a:latin typeface="Arial" pitchFamily="34" charset="0"/>
                          <a:ea typeface="MS Mincho"/>
                          <a:cs typeface="Arial" pitchFamily="34" charset="0"/>
                        </a:rPr>
                        <a:t>resilience </a:t>
                      </a:r>
                      <a:r>
                        <a:rPr lang="en-US" sz="2000" dirty="0">
                          <a:effectLst/>
                          <a:latin typeface="Arial" pitchFamily="34" charset="0"/>
                          <a:ea typeface="MS Mincho"/>
                          <a:cs typeface="Arial" pitchFamily="34" charset="0"/>
                        </a:rPr>
                        <a:t>and </a:t>
                      </a:r>
                      <a:r>
                        <a:rPr lang="en-US" sz="2000" dirty="0" smtClean="0">
                          <a:effectLst/>
                          <a:latin typeface="Arial" pitchFamily="34" charset="0"/>
                          <a:ea typeface="MS Mincho"/>
                          <a:cs typeface="Arial" pitchFamily="34" charset="0"/>
                        </a:rPr>
                        <a:t>natural disasters</a:t>
                      </a:r>
                      <a:endParaRPr lang="en-ZA" sz="2000" dirty="0">
                        <a:effectLst/>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35750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Priorities for AAUN Partners</a:t>
            </a:r>
            <a:endParaRPr lang="en-ZA" dirty="0"/>
          </a:p>
        </p:txBody>
      </p:sp>
      <p:sp>
        <p:nvSpPr>
          <p:cNvPr id="3" name="Content Placeholder 2"/>
          <p:cNvSpPr>
            <a:spLocks noGrp="1"/>
          </p:cNvSpPr>
          <p:nvPr>
            <p:ph idx="1"/>
          </p:nvPr>
        </p:nvSpPr>
        <p:spPr/>
        <p:txBody>
          <a:bodyPr>
            <a:normAutofit/>
          </a:bodyPr>
          <a:lstStyle/>
          <a:p>
            <a:r>
              <a:rPr lang="en-ZA" dirty="0" smtClean="0"/>
              <a:t>Building interdisciplinary knowledge to address SDGs – T-shaped researchers</a:t>
            </a:r>
          </a:p>
          <a:p>
            <a:pPr marL="0" indent="0">
              <a:buNone/>
            </a:pPr>
            <a:endParaRPr lang="en-ZA" dirty="0" smtClean="0"/>
          </a:p>
          <a:p>
            <a:r>
              <a:rPr lang="en-ZA" dirty="0" smtClean="0"/>
              <a:t>Expanding modalities and focus areas of partnerships</a:t>
            </a:r>
          </a:p>
          <a:p>
            <a:endParaRPr lang="en-ZA" dirty="0"/>
          </a:p>
          <a:p>
            <a:r>
              <a:rPr lang="en-ZA" dirty="0" smtClean="0"/>
              <a:t>Research; </a:t>
            </a:r>
            <a:r>
              <a:rPr lang="en-ZA" dirty="0" smtClean="0"/>
              <a:t>Joint academic programmes </a:t>
            </a:r>
            <a:r>
              <a:rPr lang="en-ZA" dirty="0" smtClean="0"/>
              <a:t>and </a:t>
            </a:r>
            <a:r>
              <a:rPr lang="en-ZA" smtClean="0"/>
              <a:t>Policy engagement</a:t>
            </a:r>
            <a:endParaRPr lang="en-ZA" dirty="0" smtClean="0"/>
          </a:p>
          <a:p>
            <a:endParaRPr lang="en-ZA" dirty="0"/>
          </a:p>
          <a:p>
            <a:pPr marL="0" indent="0">
              <a:buNone/>
            </a:pPr>
            <a:endParaRPr lang="en-ZA" dirty="0" smtClean="0"/>
          </a:p>
          <a:p>
            <a:pPr marL="0" indent="0">
              <a:buNone/>
            </a:pPr>
            <a:endParaRPr lang="en-ZA" dirty="0"/>
          </a:p>
        </p:txBody>
      </p:sp>
      <p:sp>
        <p:nvSpPr>
          <p:cNvPr id="4" name="Date Placeholder 3"/>
          <p:cNvSpPr>
            <a:spLocks noGrp="1"/>
          </p:cNvSpPr>
          <p:nvPr>
            <p:ph type="dt" sz="half" idx="10"/>
          </p:nvPr>
        </p:nvSpPr>
        <p:spPr/>
        <p:txBody>
          <a:bodyPr/>
          <a:lstStyle/>
          <a:p>
            <a:fld id="{DC4F846A-9309-4A41-B20A-184D76E0AAB7}" type="datetime3">
              <a:rPr lang="en-ZA" smtClean="0">
                <a:solidFill>
                  <a:prstClr val="black">
                    <a:tint val="75000"/>
                  </a:prstClr>
                </a:solidFill>
              </a:rPr>
              <a:pPr/>
              <a:t>5 September 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01C495-B0FE-B941-950D-F04B47F85F84}"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502359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393883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heading</a:t>
            </a:r>
            <a:endParaRPr lang="en-US" dirty="0"/>
          </a:p>
        </p:txBody>
      </p:sp>
      <p:sp>
        <p:nvSpPr>
          <p:cNvPr id="3" name="Text Placeholder 2"/>
          <p:cNvSpPr>
            <a:spLocks noGrp="1"/>
          </p:cNvSpPr>
          <p:nvPr>
            <p:ph type="body" sz="quarter" idx="13"/>
          </p:nvPr>
        </p:nvSpPr>
        <p:spPr/>
        <p:txBody>
          <a:bodyPr/>
          <a:lstStyle/>
          <a:p>
            <a:r>
              <a:rPr lang="en-US" dirty="0" smtClean="0"/>
              <a:t>Subheading</a:t>
            </a:r>
            <a:endParaRPr lang="en-US" dirty="0"/>
          </a:p>
        </p:txBody>
      </p:sp>
    </p:spTree>
    <p:extLst>
      <p:ext uri="{BB962C8B-B14F-4D97-AF65-F5344CB8AC3E}">
        <p14:creationId xmlns:p14="http://schemas.microsoft.com/office/powerpoint/2010/main" val="3722255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44816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756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838200"/>
          </a:xfrm>
        </p:spPr>
        <p:txBody>
          <a:bodyPr>
            <a:normAutofit/>
          </a:bodyPr>
          <a:lstStyle/>
          <a:p>
            <a:r>
              <a:rPr lang="en-US" dirty="0" smtClean="0">
                <a:solidFill>
                  <a:srgbClr val="002F87"/>
                </a:solidFill>
              </a:rPr>
              <a:t>Sustainable Development Goals</a:t>
            </a:r>
            <a:endParaRPr lang="en-US" dirty="0">
              <a:solidFill>
                <a:srgbClr val="002F87"/>
              </a:solidFill>
            </a:endParaRPr>
          </a:p>
        </p:txBody>
      </p:sp>
      <p:sp>
        <p:nvSpPr>
          <p:cNvPr id="3" name="Content Placeholder 2"/>
          <p:cNvSpPr>
            <a:spLocks noGrp="1"/>
          </p:cNvSpPr>
          <p:nvPr>
            <p:ph idx="1"/>
          </p:nvPr>
        </p:nvSpPr>
        <p:spPr>
          <a:xfrm>
            <a:off x="457200" y="1041399"/>
            <a:ext cx="8229600" cy="5084765"/>
          </a:xfrm>
        </p:spPr>
        <p:txBody>
          <a:bodyPr>
            <a:normAutofit/>
          </a:bodyPr>
          <a:lstStyle/>
          <a:p>
            <a:r>
              <a:rPr lang="en-ZA" dirty="0"/>
              <a:t>D</a:t>
            </a:r>
            <a:r>
              <a:rPr lang="en-ZA" dirty="0" smtClean="0"/>
              <a:t>eveloped through wide ranging consultation with civil society and approved by all members of UN</a:t>
            </a:r>
          </a:p>
          <a:p>
            <a:r>
              <a:rPr lang="en-ZA" dirty="0" smtClean="0"/>
              <a:t>Succeeds Millennium Development Goals (MDGs</a:t>
            </a:r>
            <a:r>
              <a:rPr lang="en-ZA" dirty="0" smtClean="0"/>
              <a:t>) applied </a:t>
            </a:r>
            <a:r>
              <a:rPr lang="en-ZA" dirty="0" smtClean="0"/>
              <a:t>to developing countries</a:t>
            </a:r>
          </a:p>
          <a:p>
            <a:r>
              <a:rPr lang="en-ZA" dirty="0" smtClean="0"/>
              <a:t>SDGs = universal </a:t>
            </a:r>
            <a:r>
              <a:rPr lang="en-ZA" dirty="0"/>
              <a:t>set of </a:t>
            </a:r>
            <a:r>
              <a:rPr lang="en-ZA" dirty="0" smtClean="0"/>
              <a:t>global goals to guide international sustainable development and transform the world</a:t>
            </a:r>
          </a:p>
          <a:p>
            <a:r>
              <a:rPr lang="en-ZA" dirty="0" smtClean="0"/>
              <a:t>17 </a:t>
            </a:r>
            <a:r>
              <a:rPr lang="en-ZA" dirty="0"/>
              <a:t>goals, 169 </a:t>
            </a:r>
            <a:r>
              <a:rPr lang="en-ZA" dirty="0" smtClean="0"/>
              <a:t>targets</a:t>
            </a:r>
            <a:endParaRPr lang="en-ZA" dirty="0"/>
          </a:p>
        </p:txBody>
      </p:sp>
    </p:spTree>
    <p:extLst>
      <p:ext uri="{BB962C8B-B14F-4D97-AF65-F5344CB8AC3E}">
        <p14:creationId xmlns:p14="http://schemas.microsoft.com/office/powerpoint/2010/main" val="3919279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20" y="203200"/>
            <a:ext cx="6222999"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286500" y="2033022"/>
            <a:ext cx="2603500" cy="2677656"/>
          </a:xfrm>
          <a:prstGeom prst="rect">
            <a:avLst/>
          </a:prstGeom>
        </p:spPr>
        <p:txBody>
          <a:bodyPr wrap="square">
            <a:spAutoFit/>
          </a:bodyPr>
          <a:lstStyle/>
          <a:p>
            <a:r>
              <a:rPr lang="en-ZA" sz="2400" dirty="0">
                <a:solidFill>
                  <a:schemeClr val="accent1">
                    <a:lumMod val="60000"/>
                    <a:lumOff val="40000"/>
                  </a:schemeClr>
                </a:solidFill>
                <a:latin typeface="UniversLTStd-Cn"/>
              </a:rPr>
              <a:t>Six essential elements for delivering</a:t>
            </a:r>
          </a:p>
          <a:p>
            <a:r>
              <a:rPr lang="en-ZA" sz="2400" dirty="0">
                <a:solidFill>
                  <a:schemeClr val="accent1">
                    <a:lumMod val="60000"/>
                    <a:lumOff val="40000"/>
                  </a:schemeClr>
                </a:solidFill>
                <a:latin typeface="UniversLTStd-Cn"/>
              </a:rPr>
              <a:t>the sustainable development goals</a:t>
            </a:r>
          </a:p>
          <a:p>
            <a:r>
              <a:rPr lang="en-ZA" sz="2400" dirty="0">
                <a:solidFill>
                  <a:schemeClr val="accent1">
                    <a:lumMod val="60000"/>
                    <a:lumOff val="40000"/>
                  </a:schemeClr>
                </a:solidFill>
                <a:latin typeface="UniversLTStd-Cn"/>
              </a:rPr>
              <a:t>(UN 2014)</a:t>
            </a:r>
            <a:endParaRPr lang="en-ZA" sz="2400" dirty="0">
              <a:solidFill>
                <a:schemeClr val="accent1">
                  <a:lumMod val="60000"/>
                  <a:lumOff val="40000"/>
                </a:schemeClr>
              </a:solidFill>
            </a:endParaRPr>
          </a:p>
        </p:txBody>
      </p:sp>
    </p:spTree>
    <p:extLst>
      <p:ext uri="{BB962C8B-B14F-4D97-AF65-F5344CB8AC3E}">
        <p14:creationId xmlns:p14="http://schemas.microsoft.com/office/powerpoint/2010/main" val="4191078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7100"/>
          </a:xfrm>
        </p:spPr>
        <p:txBody>
          <a:bodyPr>
            <a:noAutofit/>
          </a:bodyPr>
          <a:lstStyle/>
          <a:p>
            <a:r>
              <a:rPr lang="en-US" sz="3200" dirty="0" smtClean="0"/>
              <a:t>Int’l Science Council (ICSU)</a:t>
            </a:r>
            <a:r>
              <a:rPr lang="en-US" sz="3200" dirty="0" smtClean="0">
                <a:solidFill>
                  <a:srgbClr val="002F87"/>
                </a:solidFill>
              </a:rPr>
              <a:t> review of SDGs</a:t>
            </a:r>
            <a:endParaRPr lang="en-US" sz="3200" dirty="0">
              <a:solidFill>
                <a:srgbClr val="002F87"/>
              </a:solidFill>
            </a:endParaRPr>
          </a:p>
        </p:txBody>
      </p:sp>
      <p:sp>
        <p:nvSpPr>
          <p:cNvPr id="3" name="Content Placeholder 2"/>
          <p:cNvSpPr>
            <a:spLocks noGrp="1"/>
          </p:cNvSpPr>
          <p:nvPr>
            <p:ph idx="1"/>
          </p:nvPr>
        </p:nvSpPr>
        <p:spPr>
          <a:xfrm>
            <a:off x="457200" y="1016001"/>
            <a:ext cx="8229600" cy="5110164"/>
          </a:xfrm>
        </p:spPr>
        <p:txBody>
          <a:bodyPr>
            <a:normAutofit/>
          </a:bodyPr>
          <a:lstStyle/>
          <a:p>
            <a:r>
              <a:rPr lang="en-ZA" sz="2400" dirty="0" smtClean="0"/>
              <a:t>Major improvement over MDGs</a:t>
            </a:r>
          </a:p>
          <a:p>
            <a:r>
              <a:rPr lang="en-ZA" sz="2400" dirty="0" smtClean="0"/>
              <a:t>Covers economic, environmental and governance dimensions of sustainable development</a:t>
            </a:r>
          </a:p>
          <a:p>
            <a:r>
              <a:rPr lang="en-ZA" sz="2400" dirty="0" smtClean="0"/>
              <a:t>Applies globally</a:t>
            </a:r>
          </a:p>
          <a:p>
            <a:r>
              <a:rPr lang="en-ZA" sz="2400" dirty="0" smtClean="0"/>
              <a:t>Scientific analysis by ICSU of SDGs and  targets:</a:t>
            </a:r>
          </a:p>
          <a:p>
            <a:pPr lvl="1"/>
            <a:r>
              <a:rPr lang="en-ZA" sz="2400" dirty="0" smtClean="0"/>
              <a:t>Are they backed up by scientific evidence?</a:t>
            </a:r>
          </a:p>
          <a:p>
            <a:pPr lvl="1"/>
            <a:r>
              <a:rPr lang="en-ZA" sz="2400" dirty="0" smtClean="0"/>
              <a:t>Do they address all the dimensions of sustainable development in an integrated way?</a:t>
            </a:r>
          </a:p>
          <a:p>
            <a:pPr lvl="1"/>
            <a:r>
              <a:rPr lang="en-ZA" sz="2400" dirty="0" smtClean="0"/>
              <a:t>Are they specific enough to be implemented and monitored?</a:t>
            </a:r>
            <a:endParaRPr lang="en-US" sz="2400" dirty="0"/>
          </a:p>
        </p:txBody>
      </p:sp>
    </p:spTree>
    <p:extLst>
      <p:ext uri="{BB962C8B-B14F-4D97-AF65-F5344CB8AC3E}">
        <p14:creationId xmlns:p14="http://schemas.microsoft.com/office/powerpoint/2010/main" val="1577972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4100"/>
          </a:xfrm>
        </p:spPr>
        <p:txBody>
          <a:bodyPr/>
          <a:lstStyle/>
          <a:p>
            <a:r>
              <a:rPr lang="en-US" dirty="0" smtClean="0">
                <a:solidFill>
                  <a:srgbClr val="002F87"/>
                </a:solidFill>
              </a:rPr>
              <a:t>Issues</a:t>
            </a:r>
            <a:endParaRPr lang="en-US" dirty="0">
              <a:solidFill>
                <a:srgbClr val="002F87"/>
              </a:solidFill>
            </a:endParaRPr>
          </a:p>
        </p:txBody>
      </p:sp>
      <p:sp>
        <p:nvSpPr>
          <p:cNvPr id="3" name="Content Placeholder 2"/>
          <p:cNvSpPr>
            <a:spLocks noGrp="1"/>
          </p:cNvSpPr>
          <p:nvPr>
            <p:ph idx="1"/>
          </p:nvPr>
        </p:nvSpPr>
        <p:spPr>
          <a:xfrm>
            <a:off x="292100" y="1155700"/>
            <a:ext cx="8496300" cy="4970465"/>
          </a:xfrm>
        </p:spPr>
        <p:txBody>
          <a:bodyPr>
            <a:normAutofit fontScale="92500" lnSpcReduction="10000"/>
          </a:bodyPr>
          <a:lstStyle/>
          <a:p>
            <a:r>
              <a:rPr lang="en-ZA" dirty="0" smtClean="0"/>
              <a:t>Consistency with existing international agreements and processes</a:t>
            </a:r>
          </a:p>
          <a:p>
            <a:pPr lvl="1"/>
            <a:r>
              <a:rPr lang="en-ZA" dirty="0" smtClean="0"/>
              <a:t>Success depends on alignment </a:t>
            </a:r>
          </a:p>
          <a:p>
            <a:r>
              <a:rPr lang="en-ZA" dirty="0" smtClean="0"/>
              <a:t>Lack of integration will affect </a:t>
            </a:r>
            <a:r>
              <a:rPr lang="en-ZA" dirty="0" err="1" smtClean="0"/>
              <a:t>implementability</a:t>
            </a:r>
            <a:endParaRPr lang="en-ZA" dirty="0" smtClean="0"/>
          </a:p>
          <a:p>
            <a:pPr lvl="1"/>
            <a:r>
              <a:rPr lang="en-ZA" dirty="0" smtClean="0"/>
              <a:t>Goals are interlinked - potential conflicts and trade-offs between targets – must be integrated</a:t>
            </a:r>
          </a:p>
          <a:p>
            <a:r>
              <a:rPr lang="en-ZA" dirty="0" smtClean="0"/>
              <a:t>Measurability</a:t>
            </a:r>
          </a:p>
          <a:p>
            <a:pPr lvl="1"/>
            <a:r>
              <a:rPr lang="en-US" dirty="0" smtClean="0"/>
              <a:t>Many targets not quantified and no indicators to measure progress</a:t>
            </a:r>
          </a:p>
          <a:p>
            <a:pPr lvl="1"/>
            <a:r>
              <a:rPr lang="en-US" dirty="0" smtClean="0"/>
              <a:t>Availability of data, capacity to collect and measure</a:t>
            </a:r>
          </a:p>
          <a:p>
            <a:r>
              <a:rPr lang="en-US" dirty="0" smtClean="0"/>
              <a:t>Not sufficiently developed    </a:t>
            </a:r>
            <a:endParaRPr lang="en-US" dirty="0"/>
          </a:p>
        </p:txBody>
      </p:sp>
    </p:spTree>
    <p:extLst>
      <p:ext uri="{BB962C8B-B14F-4D97-AF65-F5344CB8AC3E}">
        <p14:creationId xmlns:p14="http://schemas.microsoft.com/office/powerpoint/2010/main" val="451818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30" t="248" r="2350" b="-248"/>
          <a:stretch/>
        </p:blipFill>
        <p:spPr bwMode="auto">
          <a:xfrm>
            <a:off x="0" y="635000"/>
            <a:ext cx="91440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07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2500"/>
          </a:xfrm>
        </p:spPr>
        <p:txBody>
          <a:bodyPr>
            <a:normAutofit/>
          </a:bodyPr>
          <a:lstStyle/>
          <a:p>
            <a:r>
              <a:rPr lang="en-US" dirty="0" smtClean="0">
                <a:solidFill>
                  <a:srgbClr val="002F87"/>
                </a:solidFill>
              </a:rPr>
              <a:t>Recommendations</a:t>
            </a:r>
            <a:endParaRPr lang="en-US" dirty="0">
              <a:solidFill>
                <a:srgbClr val="002F87"/>
              </a:solidFill>
            </a:endParaRPr>
          </a:p>
        </p:txBody>
      </p:sp>
      <p:sp>
        <p:nvSpPr>
          <p:cNvPr id="3" name="Content Placeholder 2"/>
          <p:cNvSpPr>
            <a:spLocks noGrp="1"/>
          </p:cNvSpPr>
          <p:nvPr>
            <p:ph idx="1"/>
          </p:nvPr>
        </p:nvSpPr>
        <p:spPr>
          <a:xfrm>
            <a:off x="457200" y="952500"/>
            <a:ext cx="8229600" cy="5173665"/>
          </a:xfrm>
        </p:spPr>
        <p:txBody>
          <a:bodyPr>
            <a:normAutofit lnSpcReduction="10000"/>
          </a:bodyPr>
          <a:lstStyle/>
          <a:p>
            <a:r>
              <a:rPr lang="en-ZA" dirty="0" smtClean="0"/>
              <a:t>Overarching goal</a:t>
            </a:r>
            <a:endParaRPr lang="ro-RO" dirty="0" smtClean="0"/>
          </a:p>
          <a:p>
            <a:r>
              <a:rPr lang="en-ZA" dirty="0" smtClean="0"/>
              <a:t>New metrics to measure progress</a:t>
            </a:r>
          </a:p>
          <a:p>
            <a:pPr lvl="1"/>
            <a:r>
              <a:rPr lang="en-ZA" dirty="0" smtClean="0"/>
              <a:t>Successor(s) to GDP</a:t>
            </a:r>
            <a:endParaRPr lang="ro-RO" dirty="0" smtClean="0"/>
          </a:p>
          <a:p>
            <a:r>
              <a:rPr lang="en-ZA" dirty="0" smtClean="0"/>
              <a:t>Systems approach</a:t>
            </a:r>
          </a:p>
          <a:p>
            <a:pPr lvl="1"/>
            <a:r>
              <a:rPr lang="en-ZA" dirty="0" smtClean="0"/>
              <a:t>Develop interlinking targets common to several goals</a:t>
            </a:r>
          </a:p>
          <a:p>
            <a:pPr lvl="1"/>
            <a:r>
              <a:rPr lang="en-ZA" dirty="0" smtClean="0"/>
              <a:t>Emphasize synergies, enable trade-offs </a:t>
            </a:r>
            <a:endParaRPr lang="ro-RO" dirty="0" smtClean="0"/>
          </a:p>
          <a:p>
            <a:r>
              <a:rPr lang="en-ZA" dirty="0" smtClean="0"/>
              <a:t>Aggregate existing goals </a:t>
            </a:r>
          </a:p>
          <a:p>
            <a:pPr lvl="1"/>
            <a:r>
              <a:rPr lang="en-ZA" dirty="0" smtClean="0"/>
              <a:t>Clustering essential</a:t>
            </a:r>
          </a:p>
          <a:p>
            <a:r>
              <a:rPr lang="en-ZA" dirty="0" smtClean="0"/>
              <a:t>Quantify targets and specify time frames</a:t>
            </a:r>
            <a:endParaRPr lang="en-US" dirty="0"/>
          </a:p>
        </p:txBody>
      </p:sp>
    </p:spTree>
    <p:extLst>
      <p:ext uri="{BB962C8B-B14F-4D97-AF65-F5344CB8AC3E}">
        <p14:creationId xmlns:p14="http://schemas.microsoft.com/office/powerpoint/2010/main" val="3119435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1492</TotalTime>
  <Words>1242</Words>
  <Application>Microsoft Office PowerPoint</Application>
  <PresentationFormat>On-screen Show (4:3)</PresentationFormat>
  <Paragraphs>200</Paragraphs>
  <Slides>35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MS Mincho</vt:lpstr>
      <vt:lpstr>Arial</vt:lpstr>
      <vt:lpstr>Calibri</vt:lpstr>
      <vt:lpstr>Symbol</vt:lpstr>
      <vt:lpstr>UniversLTStd-Cn</vt:lpstr>
      <vt:lpstr>Office Theme</vt:lpstr>
      <vt:lpstr>Priorities for African Australian international knowledge partnerships</vt:lpstr>
      <vt:lpstr>Overview</vt:lpstr>
      <vt:lpstr>SDGs</vt:lpstr>
      <vt:lpstr>Sustainable Development Goals</vt:lpstr>
      <vt:lpstr>PowerPoint Presentation</vt:lpstr>
      <vt:lpstr>Int’l Science Council (ICSU) review of SDGs</vt:lpstr>
      <vt:lpstr>Issues</vt:lpstr>
      <vt:lpstr>PowerPoint Presentation</vt:lpstr>
      <vt:lpstr>Recommendations</vt:lpstr>
      <vt:lpstr>Science priorities for Africa</vt:lpstr>
      <vt:lpstr>AU Agenda 2063: Priorities; 7 Goals</vt:lpstr>
      <vt:lpstr>Goal 1: priorities</vt:lpstr>
      <vt:lpstr>Goals 2, 3 and 4: priorities</vt:lpstr>
      <vt:lpstr>Goals 5, 6 and 7: priorities</vt:lpstr>
      <vt:lpstr>The power of partnerships</vt:lpstr>
      <vt:lpstr>Rationale for collaboration</vt:lpstr>
      <vt:lpstr>      “Nowhere is the need to address these grand challenges in a sustainable and socially responsible manner more acute than in developing economies, such as on the African continent, where the problems faced more often than not threaten the very existence and survival of large sections of the population.  Working together has, however, proved complex and challenging. To better understand and successfully navigate these challenges and complexities, it is important to recognise that scientific collaboration takes many forms.”  Extract from paper ‘The Power of Partnerships’ presented by  CM de la Rey in March 2016 in Zurich as part of ETH Global Lecture Series </vt:lpstr>
      <vt:lpstr>Role of Higher Education</vt:lpstr>
      <vt:lpstr>Trends in Higher Education</vt:lpstr>
      <vt:lpstr>Forms of collaboration</vt:lpstr>
      <vt:lpstr>Collaboration in Africa</vt:lpstr>
      <vt:lpstr>Trends in African HE</vt:lpstr>
      <vt:lpstr>The problem of asymmetry</vt:lpstr>
      <vt:lpstr>Mixed views</vt:lpstr>
      <vt:lpstr>AAUN: Case for continued collaboration</vt:lpstr>
      <vt:lpstr>Keys to successful partnerships</vt:lpstr>
      <vt:lpstr>AAUN: Successful collaboration for Development</vt:lpstr>
      <vt:lpstr>Opportunities and challenges for strengthening AAUN Partnerships</vt:lpstr>
      <vt:lpstr>Goals 2, 3 and 4: priorities</vt:lpstr>
      <vt:lpstr>Goals 5, 6 and 7: priorities</vt:lpstr>
      <vt:lpstr>Priorities for AAUN Partners</vt:lpstr>
      <vt:lpstr>Thank you</vt:lpstr>
      <vt:lpstr>Chapter heading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User</cp:lastModifiedBy>
  <cp:revision>119</cp:revision>
  <cp:lastPrinted>2016-09-03T13:32:12Z</cp:lastPrinted>
  <dcterms:created xsi:type="dcterms:W3CDTF">2014-04-24T12:24:18Z</dcterms:created>
  <dcterms:modified xsi:type="dcterms:W3CDTF">2016-09-04T22:33:20Z</dcterms:modified>
</cp:coreProperties>
</file>