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/>
    <p:restoredTop sz="94659"/>
  </p:normalViewPr>
  <p:slideViewPr>
    <p:cSldViewPr>
      <p:cViewPr varScale="1">
        <p:scale>
          <a:sx n="93" d="100"/>
          <a:sy n="93" d="100"/>
        </p:scale>
        <p:origin x="19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9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4E987-3E06-48D4-9D9A-FFA6B972E3C9}" type="datetimeFigureOut">
              <a:rPr lang="en-US" smtClean="0"/>
              <a:pPr/>
              <a:t>8/26/18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B2A3-0A0C-499E-9F17-AEF11F049381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DR. </a:t>
            </a:r>
            <a:r>
              <a:rPr lang="en-AU" dirty="0" err="1"/>
              <a:t>Shadreck</a:t>
            </a:r>
            <a:r>
              <a:rPr lang="en-AU" dirty="0"/>
              <a:t> </a:t>
            </a:r>
            <a:r>
              <a:rPr lang="en-AU" dirty="0" err="1"/>
              <a:t>Chirikure</a:t>
            </a:r>
            <a:r>
              <a:rPr lang="en-AU" dirty="0"/>
              <a:t> 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305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DR. </a:t>
            </a:r>
            <a:r>
              <a:rPr lang="en-AU" dirty="0" err="1"/>
              <a:t>Shadreck</a:t>
            </a:r>
            <a:r>
              <a:rPr lang="en-AU" dirty="0"/>
              <a:t> </a:t>
            </a:r>
            <a:r>
              <a:rPr lang="en-AU" dirty="0" err="1"/>
              <a:t>Chirikure</a:t>
            </a:r>
            <a:r>
              <a:rPr lang="en-AU" dirty="0"/>
              <a:t> UCT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06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 In West Africa, Okafor (1993 ) noted significant changes in furnace</a:t>
            </a:r>
          </a:p>
          <a:p>
            <a:r>
              <a:rPr lang="en-AU" dirty="0"/>
              <a:t>operation between the Early and Late Iron Ages of Nsukka in Nigeria. While</a:t>
            </a:r>
          </a:p>
          <a:p>
            <a:r>
              <a:rPr lang="en-AU" dirty="0"/>
              <a:t> Nsukka Late Iron Age (AD1000–1600) furnaces were slag tapping, their predecessors</a:t>
            </a:r>
          </a:p>
          <a:p>
            <a:r>
              <a:rPr lang="en-AU" dirty="0"/>
              <a:t>in the Early Iron Age (600BC to AD1000) were non-slag tapping, thereby</a:t>
            </a:r>
          </a:p>
          <a:p>
            <a:r>
              <a:rPr lang="en-AU" dirty="0"/>
              <a:t>providing a picture of technological change over time. So too have differentials in</a:t>
            </a:r>
          </a:p>
          <a:p>
            <a:r>
              <a:rPr lang="en-AU" dirty="0"/>
              <a:t>the quantity of slag found at Early Iron Age sites when compared to those of the</a:t>
            </a:r>
          </a:p>
          <a:p>
            <a:r>
              <a:rPr lang="en-AU" dirty="0"/>
              <a:t>Late Iron Age in Southern and West Africa proffered insights into scale of </a:t>
            </a:r>
            <a:r>
              <a:rPr lang="en-AU" dirty="0" err="1"/>
              <a:t>produc</a:t>
            </a:r>
            <a:r>
              <a:rPr lang="en-AU" dirty="0"/>
              <a:t> </a:t>
            </a:r>
            <a:r>
              <a:rPr lang="en-AU" dirty="0" err="1"/>
              <a:t>tion</a:t>
            </a:r>
            <a:endParaRPr lang="en-AU" dirty="0"/>
          </a:p>
          <a:p>
            <a:r>
              <a:rPr lang="en-AU" dirty="0"/>
              <a:t>and evolution of specialization in the regions (</a:t>
            </a:r>
            <a:r>
              <a:rPr lang="en-AU" dirty="0" err="1"/>
              <a:t>Chirikure</a:t>
            </a:r>
            <a:r>
              <a:rPr lang="en-AU" dirty="0"/>
              <a:t> 2007; de Barros 2013 ).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B2A3-0A0C-499E-9F17-AEF11F049381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04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XXX-Powerpoint Template_2_p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600" y="3124200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XXX-Powerpoint Template_1_p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6705600" cy="808038"/>
          </a:xfrm>
        </p:spPr>
        <p:txBody>
          <a:bodyPr>
            <a:noAutofit/>
          </a:bodyPr>
          <a:lstStyle>
            <a:lvl1pPr algn="l">
              <a:defRPr sz="3200">
                <a:latin typeface="Verdana"/>
                <a:cs typeface="Verdana"/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AU" dirty="0"/>
              <a:t>Click to add text</a:t>
            </a:r>
          </a:p>
          <a:p>
            <a:pPr lvl="0"/>
            <a:endParaRPr lang="en-AU" dirty="0"/>
          </a:p>
          <a:p>
            <a:pPr lvl="0"/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D934-51C7-5E49-84CF-DEA636EEA120}" type="datetimeFigureOut">
              <a:rPr lang="en-US" smtClean="0"/>
              <a:pPr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F1E8-EC8D-B04D-B431-5C564326A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7600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dirty="0"/>
              <a:t>Extractives and community sustainability: advances and obstacles. </a:t>
            </a:r>
            <a:br>
              <a:rPr lang="en-AU" dirty="0"/>
            </a:br>
            <a:endParaRPr lang="en-AU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71188" y="4293096"/>
            <a:ext cx="7772400" cy="724673"/>
          </a:xfrm>
        </p:spPr>
        <p:txBody>
          <a:bodyPr/>
          <a:lstStyle/>
          <a:p>
            <a:r>
              <a:rPr lang="en-AU" dirty="0"/>
              <a:t>David Doepel, Chair Africa Research Group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CC8C-6717-5343-B949-92F8D589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Murdoch University Third Commission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29C4-C435-DC4A-AE1B-43395E16E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lvl="0"/>
            <a:r>
              <a:rPr lang="en-AU" sz="1800" dirty="0"/>
              <a:t>How best can inclusive growth be associated with an Extractive Industries driven growth and structural transformation agenda (including local procurement and regional infrastructure (water, power, transport &amp; growth corridors)?</a:t>
            </a:r>
          </a:p>
          <a:p>
            <a:pPr lvl="0"/>
            <a:r>
              <a:rPr lang="en-AU" sz="1800" dirty="0"/>
              <a:t>What is the Intersection between mining and agriculture in Africa today? Lessons from best practices in the region and internationally?</a:t>
            </a:r>
          </a:p>
          <a:p>
            <a:pPr lvl="0"/>
            <a:r>
              <a:rPr lang="en-AU" sz="1800" dirty="0"/>
              <a:t>How does mining impact local, regional and global health?</a:t>
            </a:r>
          </a:p>
          <a:p>
            <a:pPr lvl="0"/>
            <a:r>
              <a:rPr lang="en-AU" sz="1800" dirty="0"/>
              <a:t>What are the pro-active strategies for mine rehabilitation and post-mine legacies in an African context?</a:t>
            </a:r>
          </a:p>
          <a:p>
            <a:pPr lvl="0"/>
            <a:r>
              <a:rPr lang="en-AU" sz="1800" dirty="0"/>
              <a:t>What is the role of artisanal mining within a larger mining economy?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716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7E14-A817-E54B-A322-C11DED4E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F02FB4-FE81-8F4B-8A9E-8CED60E8D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4904"/>
            <a:ext cx="4043362" cy="23930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79158D-6171-7849-BCF6-CC128CCFAB5D}"/>
              </a:ext>
            </a:extLst>
          </p:cNvPr>
          <p:cNvSpPr txBox="1"/>
          <p:nvPr/>
        </p:nvSpPr>
        <p:spPr>
          <a:xfrm>
            <a:off x="4860032" y="29969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Conflict Minerals, assurance of provenance</a:t>
            </a:r>
          </a:p>
          <a:p>
            <a:r>
              <a:rPr lang="en-US" dirty="0"/>
              <a:t>Artisanal Mining – transformation of supply chain</a:t>
            </a:r>
          </a:p>
        </p:txBody>
      </p:sp>
    </p:spTree>
    <p:extLst>
      <p:ext uri="{BB962C8B-B14F-4D97-AF65-F5344CB8AC3E}">
        <p14:creationId xmlns:p14="http://schemas.microsoft.com/office/powerpoint/2010/main" val="413583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2EF642-9C04-FE40-87B5-1F298EB70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2794000" cy="3810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3F309-DE34-A247-89F0-9B4F40ABEA9E}"/>
              </a:ext>
            </a:extLst>
          </p:cNvPr>
          <p:cNvSpPr txBox="1"/>
          <p:nvPr/>
        </p:nvSpPr>
        <p:spPr>
          <a:xfrm>
            <a:off x="4211960" y="3068960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Bronze ornamental staff head, 9th century, Igbo-</a:t>
            </a:r>
            <a:r>
              <a:rPr lang="en-AU" dirty="0" err="1"/>
              <a:t>Ukwu</a:t>
            </a:r>
            <a:r>
              <a:rPr lang="en-AU" dirty="0"/>
              <a:t> </a:t>
            </a:r>
          </a:p>
          <a:p>
            <a:r>
              <a:rPr lang="en-AU" dirty="0"/>
              <a:t>"among the most inventive and technically accomplished bronzes ever made.”</a:t>
            </a:r>
          </a:p>
          <a:p>
            <a:r>
              <a:rPr lang="en-AU" dirty="0"/>
              <a:t>Igbo-</a:t>
            </a:r>
            <a:r>
              <a:rPr lang="en-AU" dirty="0" err="1"/>
              <a:t>Ukwu</a:t>
            </a:r>
            <a:r>
              <a:rPr lang="en-AU" dirty="0"/>
              <a:t> bronzes "to the finest jewellery (sic) of rococo Europe or of Carl Faberge”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6A7D-529C-EE43-AC41-D1484AAC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Oranmiyan</a:t>
            </a:r>
            <a:r>
              <a:rPr lang="en-AU" dirty="0"/>
              <a:t> Staff, Ile Ife</a:t>
            </a:r>
            <a:br>
              <a:rPr lang="en-AU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B5ED1A-4650-7641-A153-C117EFD5C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628673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3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6A7D-529C-EE43-AC41-D1484AAC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Oranmiyan</a:t>
            </a:r>
            <a:r>
              <a:rPr lang="en-AU" dirty="0"/>
              <a:t> Staff, Ile Ife</a:t>
            </a:r>
            <a:br>
              <a:rPr lang="en-AU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B5ED1A-4650-7641-A153-C117EFD5C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6286739" cy="4464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54A3B8-0B87-1845-9E85-6558642F6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974" y="2200985"/>
            <a:ext cx="4618856" cy="3464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D6F4E2-F56B-E742-99A0-FD0D2CCD76E9}"/>
              </a:ext>
            </a:extLst>
          </p:cNvPr>
          <p:cNvSpPr txBox="1"/>
          <p:nvPr/>
        </p:nvSpPr>
        <p:spPr>
          <a:xfrm>
            <a:off x="683568" y="6309320"/>
            <a:ext cx="247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 Century Common Era</a:t>
            </a:r>
          </a:p>
        </p:txBody>
      </p:sp>
    </p:spTree>
    <p:extLst>
      <p:ext uri="{BB962C8B-B14F-4D97-AF65-F5344CB8AC3E}">
        <p14:creationId xmlns:p14="http://schemas.microsoft.com/office/powerpoint/2010/main" val="198314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E6E2E-D7C9-5C49-BAC0-0F188BC5E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4664"/>
            <a:ext cx="4845858" cy="624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897294-B5AE-CB46-8C7B-B0B445C3F2FE}"/>
              </a:ext>
            </a:extLst>
          </p:cNvPr>
          <p:cNvSpPr txBox="1"/>
          <p:nvPr/>
        </p:nvSpPr>
        <p:spPr>
          <a:xfrm>
            <a:off x="5652120" y="3861048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Metals in Past Societies:</a:t>
            </a:r>
          </a:p>
          <a:p>
            <a:r>
              <a:rPr lang="en-AU" dirty="0"/>
              <a:t>A Global Perspective on Indigenous African</a:t>
            </a:r>
          </a:p>
          <a:p>
            <a:r>
              <a:rPr lang="en-AU" dirty="0"/>
              <a:t>Metallurgy</a:t>
            </a:r>
          </a:p>
          <a:p>
            <a:endParaRPr lang="en-AU" dirty="0"/>
          </a:p>
          <a:p>
            <a:r>
              <a:rPr lang="en-AU" dirty="0" err="1"/>
              <a:t>Dr.</a:t>
            </a:r>
            <a:r>
              <a:rPr lang="en-AU" dirty="0"/>
              <a:t> </a:t>
            </a:r>
            <a:r>
              <a:rPr lang="en-AU" dirty="0" err="1"/>
              <a:t>Shadreck</a:t>
            </a:r>
            <a:r>
              <a:rPr lang="en-AU" dirty="0"/>
              <a:t> </a:t>
            </a:r>
            <a:r>
              <a:rPr lang="en-AU" dirty="0" err="1"/>
              <a:t>Chirikure</a:t>
            </a:r>
            <a:r>
              <a:rPr lang="en-AU" dirty="0"/>
              <a:t> (2015) Springer</a:t>
            </a:r>
          </a:p>
          <a:p>
            <a:endParaRPr lang="en-AU" dirty="0"/>
          </a:p>
          <a:p>
            <a:r>
              <a:rPr lang="en-AU" dirty="0"/>
              <a:t>University of Cape Town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144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6C7F-5146-B446-A215-C20B74AF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930F4-D69F-FD4A-9D3C-A1BFD09E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16832"/>
            <a:ext cx="6404074" cy="42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F72D-F321-ED4D-A5BC-118D67B8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Afrimine</a:t>
            </a:r>
            <a:r>
              <a:rPr lang="en-US" sz="2400" dirty="0"/>
              <a:t> (UCT &amp; Cardiff University)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7C378-7AC7-8E4E-B6A9-A8A4904B23E2}"/>
              </a:ext>
            </a:extLst>
          </p:cNvPr>
          <p:cNvSpPr txBox="1"/>
          <p:nvPr/>
        </p:nvSpPr>
        <p:spPr>
          <a:xfrm>
            <a:off x="457200" y="1988840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/>
              <a:t>Developing tools, technologies and human capacity to harness the region’s mineral wealth more equitably and productively for pro-development agendas and to meet the global SDGs.</a:t>
            </a:r>
          </a:p>
          <a:p>
            <a:pPr marL="342900" indent="-342900">
              <a:buAutoNum type="arabicPeriod"/>
            </a:pPr>
            <a:r>
              <a:rPr lang="en-AU" dirty="0"/>
              <a:t>Developing new transdisciplinary, multi-institutional and multi-sectoral solutions to address negative legacies and improve the health of the poverty-stricken mining communities in Southern Africa and ultimately, the rest of Africa. </a:t>
            </a:r>
          </a:p>
          <a:p>
            <a:pPr marL="342900" indent="-342900">
              <a:buAutoNum type="arabicPeriod"/>
            </a:pPr>
            <a:r>
              <a:rPr lang="en-AU" dirty="0"/>
              <a:t>Working with local companies and communities to find country/community-specific solutions to sustainable development with greater inclusivity and transparency.</a:t>
            </a:r>
          </a:p>
          <a:p>
            <a:pPr marL="342900" indent="-342900">
              <a:buAutoNum type="arabicPeriod"/>
            </a:pPr>
            <a:r>
              <a:rPr lang="en-AU" dirty="0"/>
              <a:t>Formalising artisanal and small-scale mining (ASM) and making it a centrepiece of regional development strategy, thus providing income-earning opportunities where there are few alternative jobs.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5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F72D-F321-ED4D-A5BC-118D67B8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Afrimine</a:t>
            </a:r>
            <a:r>
              <a:rPr lang="en-US" sz="2400" dirty="0"/>
              <a:t> (UCT &amp; Cardiff University)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7C378-7AC7-8E4E-B6A9-A8A4904B23E2}"/>
              </a:ext>
            </a:extLst>
          </p:cNvPr>
          <p:cNvSpPr txBox="1"/>
          <p:nvPr/>
        </p:nvSpPr>
        <p:spPr>
          <a:xfrm>
            <a:off x="430916" y="1700808"/>
            <a:ext cx="353873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sz="1400" dirty="0"/>
              <a:t>Developing tools, technologies and human capacity to harness the region’s mineral wealth more equitably and productively for pro-development agendas and to meet the global SDGs.</a:t>
            </a:r>
          </a:p>
          <a:p>
            <a:pPr marL="342900" indent="-342900">
              <a:buAutoNum type="arabicPeriod"/>
            </a:pPr>
            <a:r>
              <a:rPr lang="en-AU" sz="1400" dirty="0"/>
              <a:t>Developing new transdisciplinary, multi-institutional and multi-sectoral solutions to address negative legacies and improve the health of the poverty-stricken mining communities in Southern Africa and ultimately, the rest of Africa. </a:t>
            </a:r>
          </a:p>
          <a:p>
            <a:pPr marL="342900" indent="-342900">
              <a:buAutoNum type="arabicPeriod"/>
            </a:pPr>
            <a:r>
              <a:rPr lang="en-AU" sz="1400" dirty="0"/>
              <a:t>Working with local companies and communities to find country/community-specific solutions to sustainable development with greater inclusivity and transparency.</a:t>
            </a:r>
          </a:p>
          <a:p>
            <a:pPr marL="342900" indent="-342900">
              <a:buAutoNum type="arabicPeriod"/>
            </a:pPr>
            <a:r>
              <a:rPr lang="en-AU" sz="1400" dirty="0"/>
              <a:t>Formalising artisanal and small-scale mining (ASM) and making it a centrepiece of regional development strategy, thus providing income-earning opportunities where there are few alternative jobs. </a:t>
            </a:r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1D1CD-8516-0F49-AC2F-2E60CF95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00808"/>
            <a:ext cx="3690888" cy="42993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8C462-F60A-F14E-8274-9585924D9D72}"/>
              </a:ext>
            </a:extLst>
          </p:cNvPr>
          <p:cNvSpPr txBox="1"/>
          <p:nvPr/>
        </p:nvSpPr>
        <p:spPr>
          <a:xfrm>
            <a:off x="5220072" y="62373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Prof. Dee Bradshaw 1958-2018</a:t>
            </a:r>
          </a:p>
        </p:txBody>
      </p:sp>
    </p:spTree>
    <p:extLst>
      <p:ext uri="{BB962C8B-B14F-4D97-AF65-F5344CB8AC3E}">
        <p14:creationId xmlns:p14="http://schemas.microsoft.com/office/powerpoint/2010/main" val="96656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CC8C-6717-5343-B949-92F8D5893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Murdoch University Third Commission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229C4-C435-DC4A-AE1B-43395E16E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61" y="2060848"/>
            <a:ext cx="8229600" cy="4525963"/>
          </a:xfrm>
        </p:spPr>
        <p:txBody>
          <a:bodyPr/>
          <a:lstStyle/>
          <a:p>
            <a:pPr lvl="0"/>
            <a:r>
              <a:rPr lang="en-AU" sz="1800" dirty="0"/>
              <a:t>Five years on from the release of the ground breaking 2013 Africa Progress Report </a:t>
            </a:r>
            <a:r>
              <a:rPr lang="en-AU" sz="1800" b="1" i="1" dirty="0"/>
              <a:t>“Equity in Extractives”,</a:t>
            </a:r>
            <a:r>
              <a:rPr lang="en-AU" sz="1800" dirty="0"/>
              <a:t> is the glass half full or half empty or leaking? </a:t>
            </a:r>
          </a:p>
          <a:p>
            <a:pPr lvl="0"/>
            <a:r>
              <a:rPr lang="en-AU" sz="1800" dirty="0"/>
              <a:t>What progress has there been on the transparency, royalties, tax and local, regional and national economic transformation agenda? Any slippage?</a:t>
            </a:r>
          </a:p>
          <a:p>
            <a:pPr lvl="0"/>
            <a:r>
              <a:rPr lang="en-AU" sz="1800" dirty="0"/>
              <a:t>What comprehensive mining policies and legislation now needs to be fast implemented at local, national, regional and international levels encourage growth and responsible practice?</a:t>
            </a:r>
          </a:p>
          <a:p>
            <a:pPr lvl="0"/>
            <a:r>
              <a:rPr lang="en-AU" sz="1800" dirty="0"/>
              <a:t>What are the best-practice strategies for including women and youth positively in the mining economy?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215098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2">
  <a:themeElements>
    <a:clrScheme name="Curtin Universit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3366"/>
      </a:accent1>
      <a:accent2>
        <a:srgbClr val="B58C0A"/>
      </a:accent2>
      <a:accent3>
        <a:srgbClr val="FFFFFF"/>
      </a:accent3>
      <a:accent4>
        <a:srgbClr val="000000"/>
      </a:accent4>
      <a:accent5>
        <a:srgbClr val="B8ADB8"/>
      </a:accent5>
      <a:accent6>
        <a:srgbClr val="A47E08"/>
      </a:accent6>
      <a:hlink>
        <a:srgbClr val="005B85"/>
      </a:hlink>
      <a:folHlink>
        <a:srgbClr val="66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PowerpointTemplate2</Template>
  <TotalTime>1014</TotalTime>
  <Words>560</Words>
  <Application>Microsoft Macintosh PowerPoint</Application>
  <PresentationFormat>On-screen Show (4:3)</PresentationFormat>
  <Paragraphs>54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PowerpointTemplate2</vt:lpstr>
      <vt:lpstr>Extractives and community sustainability: advances and obstacles.  </vt:lpstr>
      <vt:lpstr>PowerPoint Presentation</vt:lpstr>
      <vt:lpstr>Oranmiyan Staff, Ile Ife </vt:lpstr>
      <vt:lpstr>Oranmiyan Staff, Ile Ife </vt:lpstr>
      <vt:lpstr>PowerPoint Presentation</vt:lpstr>
      <vt:lpstr>PowerPoint Presentation</vt:lpstr>
      <vt:lpstr>Afrimine (UCT &amp; Cardiff University)</vt:lpstr>
      <vt:lpstr>Afrimine (UCT &amp; Cardiff University)</vt:lpstr>
      <vt:lpstr>Murdoch University Third Commission </vt:lpstr>
      <vt:lpstr>Murdoch University Third Commission 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Extractives and community sustainability: advances and obstacles.  </dc:title>
  <dc:creator>david doepel</dc:creator>
  <cp:lastModifiedBy>david doepel</cp:lastModifiedBy>
  <cp:revision>14</cp:revision>
  <dcterms:created xsi:type="dcterms:W3CDTF">2018-08-26T12:38:14Z</dcterms:created>
  <dcterms:modified xsi:type="dcterms:W3CDTF">2018-08-27T05:33:01Z</dcterms:modified>
</cp:coreProperties>
</file>