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16"/>
  </p:notesMasterIdLst>
  <p:handoutMasterIdLst>
    <p:handoutMasterId r:id="rId17"/>
  </p:handoutMasterIdLst>
  <p:sldIdLst>
    <p:sldId id="256" r:id="rId5"/>
    <p:sldId id="261" r:id="rId6"/>
    <p:sldId id="270" r:id="rId7"/>
    <p:sldId id="262" r:id="rId8"/>
    <p:sldId id="271" r:id="rId9"/>
    <p:sldId id="272" r:id="rId10"/>
    <p:sldId id="273" r:id="rId11"/>
    <p:sldId id="268" r:id="rId12"/>
    <p:sldId id="258" r:id="rId13"/>
    <p:sldId id="264" r:id="rId14"/>
    <p:sldId id="274" r:id="rId15"/>
  </p:sldIdLst>
  <p:sldSz cx="9144000" cy="5143500" type="screen16x9"/>
  <p:notesSz cx="6888163" cy="100187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844">
          <p15:clr>
            <a:srgbClr val="A4A3A4"/>
          </p15:clr>
        </p15:guide>
        <p15:guide id="2" pos="15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AC6"/>
    <a:srgbClr val="7A1BB5"/>
    <a:srgbClr val="482A40"/>
    <a:srgbClr val="513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3117" autoAdjust="0"/>
  </p:normalViewPr>
  <p:slideViewPr>
    <p:cSldViewPr>
      <p:cViewPr varScale="1">
        <p:scale>
          <a:sx n="78" d="100"/>
          <a:sy n="78" d="100"/>
        </p:scale>
        <p:origin x="892" y="52"/>
      </p:cViewPr>
      <p:guideLst>
        <p:guide orient="horz" pos="2844"/>
        <p:guide pos="159"/>
      </p:guideLst>
    </p:cSldViewPr>
  </p:slideViewPr>
  <p:notesTextViewPr>
    <p:cViewPr>
      <p:scale>
        <a:sx n="1" d="1"/>
        <a:sy n="1" d="1"/>
      </p:scale>
      <p:origin x="0" y="0"/>
    </p:cViewPr>
  </p:notesTextViewPr>
  <p:sorterViewPr>
    <p:cViewPr varScale="1">
      <p:scale>
        <a:sx n="100" d="100"/>
        <a:sy n="100" d="100"/>
      </p:scale>
      <p:origin x="0" y="-520"/>
    </p:cViewPr>
  </p:sorterViewPr>
  <p:notesViewPr>
    <p:cSldViewPr>
      <p:cViewPr varScale="1">
        <p:scale>
          <a:sx n="44" d="100"/>
          <a:sy n="44" d="100"/>
        </p:scale>
        <p:origin x="276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07744-598F-4BC2-834D-789F40B6DB3D}"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AU"/>
        </a:p>
      </dgm:t>
    </dgm:pt>
    <dgm:pt modelId="{A56E8336-E0AE-4770-87BC-51B71320911A}">
      <dgm:prSet phldrT="[Text]" custT="1"/>
      <dgm:spPr>
        <a:solidFill>
          <a:srgbClr val="FFC000">
            <a:alpha val="50000"/>
          </a:srgbClr>
        </a:solidFill>
        <a:ln>
          <a:solidFill>
            <a:srgbClr val="FFC000"/>
          </a:solidFill>
        </a:ln>
      </dgm:spPr>
      <dgm:t>
        <a:bodyPr/>
        <a:lstStyle/>
        <a:p>
          <a:pPr algn="ctr"/>
          <a:r>
            <a:rPr lang="en-AU" sz="1400" dirty="0"/>
            <a:t>Gender Equity in Africa</a:t>
          </a:r>
        </a:p>
      </dgm:t>
    </dgm:pt>
    <dgm:pt modelId="{47D4725C-BB9E-4B22-8B38-648E1D1AEE1F}" type="parTrans" cxnId="{CEC214AF-BAE2-4283-A158-EBC47503F70C}">
      <dgm:prSet/>
      <dgm:spPr/>
      <dgm:t>
        <a:bodyPr/>
        <a:lstStyle/>
        <a:p>
          <a:endParaRPr lang="en-AU"/>
        </a:p>
      </dgm:t>
    </dgm:pt>
    <dgm:pt modelId="{3E7F91C8-57E9-40C4-A0D7-CE8178E27E23}" type="sibTrans" cxnId="{CEC214AF-BAE2-4283-A158-EBC47503F70C}">
      <dgm:prSet/>
      <dgm:spPr/>
      <dgm:t>
        <a:bodyPr/>
        <a:lstStyle/>
        <a:p>
          <a:endParaRPr lang="en-AU"/>
        </a:p>
      </dgm:t>
    </dgm:pt>
    <dgm:pt modelId="{16E4480B-80A7-4D53-8B13-CE45B3C5E363}">
      <dgm:prSet phldrT="[Text]" custT="1"/>
      <dgm:spPr>
        <a:solidFill>
          <a:srgbClr val="9303CD">
            <a:alpha val="49804"/>
          </a:srgbClr>
        </a:solidFill>
        <a:ln w="25400" cap="flat" cmpd="sng" algn="ctr">
          <a:solidFill>
            <a:prstClr val="white">
              <a:hueOff val="0"/>
              <a:satOff val="0"/>
              <a:lumOff val="0"/>
              <a:alphaOff val="0"/>
            </a:prstClr>
          </a:solidFill>
          <a:prstDash val="solid"/>
        </a:ln>
        <a:effectLst/>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AU" sz="1200" kern="1200" dirty="0">
              <a:solidFill>
                <a:srgbClr val="404040"/>
              </a:solidFill>
              <a:latin typeface="Arial" panose="020B0604020202020204"/>
              <a:ea typeface="+mn-ea"/>
              <a:cs typeface="+mn-cs"/>
            </a:rPr>
            <a:t>PERKA study of postdoctoral fellowships in Africa</a:t>
          </a:r>
        </a:p>
      </dgm:t>
    </dgm:pt>
    <dgm:pt modelId="{E40ED2B9-507B-4FDE-B2AE-12E525F138FA}" type="parTrans" cxnId="{82356C95-BCC8-4FFF-A322-3CFBD2CD1432}">
      <dgm:prSet/>
      <dgm:spPr/>
      <dgm:t>
        <a:bodyPr/>
        <a:lstStyle/>
        <a:p>
          <a:endParaRPr lang="en-AU"/>
        </a:p>
      </dgm:t>
    </dgm:pt>
    <dgm:pt modelId="{5521DDCD-CA91-42C4-96F3-7D442BBE8D6B}" type="sibTrans" cxnId="{82356C95-BCC8-4FFF-A322-3CFBD2CD1432}">
      <dgm:prSet/>
      <dgm:spPr/>
      <dgm:t>
        <a:bodyPr/>
        <a:lstStyle/>
        <a:p>
          <a:endParaRPr lang="en-AU"/>
        </a:p>
      </dgm:t>
    </dgm:pt>
    <dgm:pt modelId="{9DE5991C-253A-4C91-A1E7-A84167ACCFC6}">
      <dgm:prSet phldrT="[Text]" custT="1"/>
      <dgm:spPr>
        <a:solidFill>
          <a:srgbClr val="F04A2E">
            <a:alpha val="50000"/>
          </a:srgbClr>
        </a:solidFill>
      </dgm:spPr>
      <dgm:t>
        <a:bodyPr/>
        <a:lstStyle/>
        <a:p>
          <a:r>
            <a:rPr lang="en-AU" sz="1200" dirty="0"/>
            <a:t>IGD, UNSW Transformative Academic Development and Research Training </a:t>
          </a:r>
        </a:p>
      </dgm:t>
    </dgm:pt>
    <dgm:pt modelId="{C1B7FC78-3CD4-403F-9975-24783C4CFAF8}" type="parTrans" cxnId="{D6E20243-2A1B-4D38-ABA2-D18A3C33E082}">
      <dgm:prSet/>
      <dgm:spPr/>
      <dgm:t>
        <a:bodyPr/>
        <a:lstStyle/>
        <a:p>
          <a:endParaRPr lang="en-AU"/>
        </a:p>
      </dgm:t>
    </dgm:pt>
    <dgm:pt modelId="{464077A5-4982-45C0-8E90-6C39E964C5DB}" type="sibTrans" cxnId="{D6E20243-2A1B-4D38-ABA2-D18A3C33E082}">
      <dgm:prSet/>
      <dgm:spPr/>
      <dgm:t>
        <a:bodyPr/>
        <a:lstStyle/>
        <a:p>
          <a:endParaRPr lang="en-AU"/>
        </a:p>
      </dgm:t>
    </dgm:pt>
    <dgm:pt modelId="{48E4C6E9-457E-4E1A-8CD8-3AB01838BB9D}">
      <dgm:prSet phldrT="[Text]" phldr="1"/>
      <dgm:spPr/>
      <dgm:t>
        <a:bodyPr/>
        <a:lstStyle/>
        <a:p>
          <a:endParaRPr lang="en-AU"/>
        </a:p>
      </dgm:t>
    </dgm:pt>
    <dgm:pt modelId="{00BE89A6-9819-40CB-A692-1BE1E8CB685A}" type="parTrans" cxnId="{FF4E2EAA-F9A6-406A-955C-0D234EA2F5E7}">
      <dgm:prSet/>
      <dgm:spPr/>
      <dgm:t>
        <a:bodyPr/>
        <a:lstStyle/>
        <a:p>
          <a:endParaRPr lang="en-AU"/>
        </a:p>
      </dgm:t>
    </dgm:pt>
    <dgm:pt modelId="{A91B1AFA-36E8-474B-898B-F2FC86F1DC83}" type="sibTrans" cxnId="{FF4E2EAA-F9A6-406A-955C-0D234EA2F5E7}">
      <dgm:prSet/>
      <dgm:spPr/>
      <dgm:t>
        <a:bodyPr/>
        <a:lstStyle/>
        <a:p>
          <a:endParaRPr lang="en-AU"/>
        </a:p>
      </dgm:t>
    </dgm:pt>
    <dgm:pt modelId="{C75E3E6B-D632-48E7-8E64-34B58593FE79}">
      <dgm:prSet phldrT="[Text]" custRadScaleRad="107911" custRadScaleInc="-27383"/>
      <dgm:spPr/>
      <dgm:t>
        <a:bodyPr/>
        <a:lstStyle/>
        <a:p>
          <a:endParaRPr lang="en-AU"/>
        </a:p>
      </dgm:t>
    </dgm:pt>
    <dgm:pt modelId="{AC3CBE62-D1B6-4A02-A62E-27993AB52F71}" type="parTrans" cxnId="{65D9CFDC-6E44-4CC2-A5DC-A52F54DB5B4E}">
      <dgm:prSet/>
      <dgm:spPr/>
      <dgm:t>
        <a:bodyPr/>
        <a:lstStyle/>
        <a:p>
          <a:endParaRPr lang="en-AU"/>
        </a:p>
      </dgm:t>
    </dgm:pt>
    <dgm:pt modelId="{F8F26D2B-D0B9-4911-B598-1A9ABF9C885C}" type="sibTrans" cxnId="{65D9CFDC-6E44-4CC2-A5DC-A52F54DB5B4E}">
      <dgm:prSet/>
      <dgm:spPr/>
      <dgm:t>
        <a:bodyPr/>
        <a:lstStyle/>
        <a:p>
          <a:endParaRPr lang="en-AU"/>
        </a:p>
      </dgm:t>
    </dgm:pt>
    <dgm:pt modelId="{C9F5A03D-A352-42CE-A50D-4E6025949B5E}">
      <dgm:prSet phldrT="[Text]" custRadScaleRad="107911" custRadScaleInc="-27383"/>
      <dgm:spPr/>
      <dgm:t>
        <a:bodyPr/>
        <a:lstStyle/>
        <a:p>
          <a:endParaRPr lang="en-AU"/>
        </a:p>
      </dgm:t>
    </dgm:pt>
    <dgm:pt modelId="{149A1C61-9F15-44BC-96D3-84E337BC45FC}" type="parTrans" cxnId="{0389B4B8-84B8-4A88-8755-BF5178C47F76}">
      <dgm:prSet/>
      <dgm:spPr/>
      <dgm:t>
        <a:bodyPr/>
        <a:lstStyle/>
        <a:p>
          <a:endParaRPr lang="en-AU"/>
        </a:p>
      </dgm:t>
    </dgm:pt>
    <dgm:pt modelId="{1756715C-3507-4CFD-9571-69FD76E039D8}" type="sibTrans" cxnId="{0389B4B8-84B8-4A88-8755-BF5178C47F76}">
      <dgm:prSet/>
      <dgm:spPr/>
      <dgm:t>
        <a:bodyPr/>
        <a:lstStyle/>
        <a:p>
          <a:endParaRPr lang="en-AU"/>
        </a:p>
      </dgm:t>
    </dgm:pt>
    <dgm:pt modelId="{607B8063-8CB6-4454-8F21-65231EC85491}">
      <dgm:prSet phldrT="[Text]" custRadScaleRad="107911" custRadScaleInc="-27383"/>
      <dgm:spPr/>
      <dgm:t>
        <a:bodyPr/>
        <a:lstStyle/>
        <a:p>
          <a:endParaRPr lang="en-AU"/>
        </a:p>
      </dgm:t>
    </dgm:pt>
    <dgm:pt modelId="{85F06AEC-D0CE-472E-AF9B-FBF98885B814}" type="parTrans" cxnId="{427D1B1B-0D04-459F-9743-538530875A13}">
      <dgm:prSet/>
      <dgm:spPr/>
      <dgm:t>
        <a:bodyPr/>
        <a:lstStyle/>
        <a:p>
          <a:endParaRPr lang="en-AU"/>
        </a:p>
      </dgm:t>
    </dgm:pt>
    <dgm:pt modelId="{57D127AA-3DA4-4F12-BCF4-C2EACEBE5D25}" type="sibTrans" cxnId="{427D1B1B-0D04-459F-9743-538530875A13}">
      <dgm:prSet/>
      <dgm:spPr/>
      <dgm:t>
        <a:bodyPr/>
        <a:lstStyle/>
        <a:p>
          <a:endParaRPr lang="en-AU"/>
        </a:p>
      </dgm:t>
    </dgm:pt>
    <dgm:pt modelId="{7D02F785-80C3-4300-8BBE-BE3EE00ECA37}">
      <dgm:prSet phldrT="[Text]" phldr="1"/>
      <dgm:spPr/>
      <dgm:t>
        <a:bodyPr/>
        <a:lstStyle/>
        <a:p>
          <a:endParaRPr lang="en-AU" dirty="0"/>
        </a:p>
      </dgm:t>
    </dgm:pt>
    <dgm:pt modelId="{64CC77D4-B528-46A8-8271-12B66724C194}" type="parTrans" cxnId="{A25244D7-7391-4F74-B49F-96DE481E7E5A}">
      <dgm:prSet/>
      <dgm:spPr/>
      <dgm:t>
        <a:bodyPr/>
        <a:lstStyle/>
        <a:p>
          <a:endParaRPr lang="en-AU"/>
        </a:p>
      </dgm:t>
    </dgm:pt>
    <dgm:pt modelId="{4DA7371A-24DC-4506-9370-5E6CF5004DDD}" type="sibTrans" cxnId="{A25244D7-7391-4F74-B49F-96DE481E7E5A}">
      <dgm:prSet/>
      <dgm:spPr/>
      <dgm:t>
        <a:bodyPr/>
        <a:lstStyle/>
        <a:p>
          <a:endParaRPr lang="en-AU"/>
        </a:p>
      </dgm:t>
    </dgm:pt>
    <dgm:pt modelId="{0B03D465-AC97-46B2-ADAF-A0EA8D414F4A}">
      <dgm:prSet phldrT="[Text]" phldr="1" custRadScaleRad="108527" custRadScaleInc="-52414"/>
      <dgm:spPr/>
      <dgm:t>
        <a:bodyPr/>
        <a:lstStyle/>
        <a:p>
          <a:endParaRPr lang="en-AU" dirty="0"/>
        </a:p>
      </dgm:t>
    </dgm:pt>
    <dgm:pt modelId="{9886E9FF-5C11-4C5A-96BF-D09DC9771476}" type="parTrans" cxnId="{8CD5DEBF-2882-4883-8B16-C070AFF23290}">
      <dgm:prSet/>
      <dgm:spPr/>
      <dgm:t>
        <a:bodyPr/>
        <a:lstStyle/>
        <a:p>
          <a:endParaRPr lang="en-AU"/>
        </a:p>
      </dgm:t>
    </dgm:pt>
    <dgm:pt modelId="{07126379-2352-44F3-8F81-09CD5427A1C3}" type="sibTrans" cxnId="{8CD5DEBF-2882-4883-8B16-C070AFF23290}">
      <dgm:prSet/>
      <dgm:spPr/>
      <dgm:t>
        <a:bodyPr/>
        <a:lstStyle/>
        <a:p>
          <a:endParaRPr lang="en-AU"/>
        </a:p>
      </dgm:t>
    </dgm:pt>
    <dgm:pt modelId="{70775936-6D43-428B-8F22-7E674CD48E25}">
      <dgm:prSet phldrT="[Text]" custT="1"/>
      <dgm:spPr>
        <a:solidFill>
          <a:srgbClr val="00B050">
            <a:alpha val="50000"/>
          </a:srgbClr>
        </a:solidFill>
      </dgm:spPr>
      <dgm:t>
        <a:bodyPr/>
        <a:lstStyle/>
        <a:p>
          <a:pPr>
            <a:buFont typeface="Arial" panose="020B0604020202020204" pitchFamily="34" charset="0"/>
            <a:buChar char="•"/>
          </a:pPr>
          <a:r>
            <a:rPr lang="en-AU" sz="1200" dirty="0"/>
            <a:t>PDRF 2: Women early career researchers in food systems in Africa: research training and capacity building</a:t>
          </a:r>
        </a:p>
      </dgm:t>
    </dgm:pt>
    <dgm:pt modelId="{B82AEA65-B398-43EF-B222-38C540C4875E}" type="parTrans" cxnId="{C410196C-6292-4B23-B30B-A7B2F9A9FF07}">
      <dgm:prSet/>
      <dgm:spPr/>
      <dgm:t>
        <a:bodyPr/>
        <a:lstStyle/>
        <a:p>
          <a:endParaRPr lang="en-AU"/>
        </a:p>
      </dgm:t>
    </dgm:pt>
    <dgm:pt modelId="{1C99F7C1-9A26-4847-9BBC-B2B1747AB0BD}" type="sibTrans" cxnId="{C410196C-6292-4B23-B30B-A7B2F9A9FF07}">
      <dgm:prSet/>
      <dgm:spPr/>
      <dgm:t>
        <a:bodyPr/>
        <a:lstStyle/>
        <a:p>
          <a:endParaRPr lang="en-AU"/>
        </a:p>
      </dgm:t>
    </dgm:pt>
    <dgm:pt modelId="{3E47605C-5203-4697-A15B-D41AD9A51C96}">
      <dgm:prSet phldrT="[Text]" custT="1"/>
      <dgm:spPr>
        <a:solidFill>
          <a:srgbClr val="00B050">
            <a:alpha val="50000"/>
          </a:srgbClr>
        </a:solidFill>
        <a:ln>
          <a:noFill/>
        </a:ln>
      </dgm:spPr>
      <dgm:t>
        <a:bodyPr/>
        <a:lstStyle/>
        <a:p>
          <a:r>
            <a:rPr lang="en-AU" sz="1200" dirty="0"/>
            <a:t>PRDF 1: Empowerment in the Workplace:  Women in Africa</a:t>
          </a:r>
        </a:p>
      </dgm:t>
    </dgm:pt>
    <dgm:pt modelId="{8666AE26-518D-40D8-94A1-817981DAFB2F}" type="parTrans" cxnId="{AE31569A-E168-40F0-9438-48B26654AD3A}">
      <dgm:prSet/>
      <dgm:spPr/>
      <dgm:t>
        <a:bodyPr/>
        <a:lstStyle/>
        <a:p>
          <a:endParaRPr lang="en-AU"/>
        </a:p>
      </dgm:t>
    </dgm:pt>
    <dgm:pt modelId="{DD5A5C69-E18F-442A-B062-B123AB2B92E1}" type="sibTrans" cxnId="{AE31569A-E168-40F0-9438-48B26654AD3A}">
      <dgm:prSet/>
      <dgm:spPr/>
      <dgm:t>
        <a:bodyPr/>
        <a:lstStyle/>
        <a:p>
          <a:endParaRPr lang="en-AU"/>
        </a:p>
      </dgm:t>
    </dgm:pt>
    <dgm:pt modelId="{3EA78458-CE1C-4355-95A3-D33E1A9B6B7E}">
      <dgm:prSet phldrT="[Text]" custT="1"/>
      <dgm:spPr>
        <a:solidFill>
          <a:srgbClr val="9303CD">
            <a:alpha val="49804"/>
          </a:srgbClr>
        </a:solidFill>
      </dgm:spPr>
      <dgm:t>
        <a:bodyPr/>
        <a:lstStyle/>
        <a:p>
          <a:r>
            <a:rPr lang="en-GB" sz="1200" dirty="0"/>
            <a:t>Food Systems Research Network for Africa (</a:t>
          </a:r>
          <a:r>
            <a:rPr lang="en-GB" sz="1200" dirty="0" err="1"/>
            <a:t>FSNet</a:t>
          </a:r>
          <a:r>
            <a:rPr lang="en-GB" sz="1200" dirty="0"/>
            <a:t>-Africa) </a:t>
          </a:r>
          <a:endParaRPr lang="en-AU" sz="1200" dirty="0"/>
        </a:p>
      </dgm:t>
    </dgm:pt>
    <dgm:pt modelId="{D1E0D3CC-3678-4641-AA80-ED1D27C4C8C2}" type="parTrans" cxnId="{B3686EB4-90D7-411B-810F-E7B598D30FD6}">
      <dgm:prSet/>
      <dgm:spPr/>
      <dgm:t>
        <a:bodyPr/>
        <a:lstStyle/>
        <a:p>
          <a:endParaRPr lang="en-AU"/>
        </a:p>
      </dgm:t>
    </dgm:pt>
    <dgm:pt modelId="{09491E1D-B16A-4701-B719-1C536E14E163}" type="sibTrans" cxnId="{B3686EB4-90D7-411B-810F-E7B598D30FD6}">
      <dgm:prSet/>
      <dgm:spPr/>
      <dgm:t>
        <a:bodyPr/>
        <a:lstStyle/>
        <a:p>
          <a:endParaRPr lang="en-AU"/>
        </a:p>
      </dgm:t>
    </dgm:pt>
    <dgm:pt modelId="{DF0A8D27-60F8-443F-8206-3DDA023BE76C}">
      <dgm:prSet custT="1"/>
      <dgm:spPr>
        <a:solidFill>
          <a:srgbClr val="F04A2E">
            <a:alpha val="49804"/>
          </a:srgbClr>
        </a:solidFill>
      </dgm:spPr>
      <dgm:t>
        <a:bodyPr/>
        <a:lstStyle/>
        <a:p>
          <a:r>
            <a:rPr lang="en-AU" sz="1200" dirty="0" err="1"/>
            <a:t>PLuS</a:t>
          </a:r>
          <a:r>
            <a:rPr lang="en-AU" sz="1200" dirty="0"/>
            <a:t> Alliance, Establishment of PhD  Training Institutes</a:t>
          </a:r>
        </a:p>
      </dgm:t>
    </dgm:pt>
    <dgm:pt modelId="{A58B3903-9C3C-46ED-9EAC-978077B5E0B0}" type="parTrans" cxnId="{F060782E-12CB-4CE6-80DF-721CA017C83B}">
      <dgm:prSet/>
      <dgm:spPr/>
      <dgm:t>
        <a:bodyPr/>
        <a:lstStyle/>
        <a:p>
          <a:endParaRPr lang="en-AU"/>
        </a:p>
      </dgm:t>
    </dgm:pt>
    <dgm:pt modelId="{5EA57322-FC4E-4606-9FC7-811FC8235D0C}" type="sibTrans" cxnId="{F060782E-12CB-4CE6-80DF-721CA017C83B}">
      <dgm:prSet/>
      <dgm:spPr/>
      <dgm:t>
        <a:bodyPr/>
        <a:lstStyle/>
        <a:p>
          <a:endParaRPr lang="en-AU"/>
        </a:p>
      </dgm:t>
    </dgm:pt>
    <dgm:pt modelId="{DC0F0866-D129-4D33-AA09-0F40BAE7AA64}" type="pres">
      <dgm:prSet presAssocID="{CEE07744-598F-4BC2-834D-789F40B6DB3D}" presName="composite" presStyleCnt="0">
        <dgm:presLayoutVars>
          <dgm:chMax val="1"/>
          <dgm:dir/>
          <dgm:resizeHandles val="exact"/>
        </dgm:presLayoutVars>
      </dgm:prSet>
      <dgm:spPr/>
    </dgm:pt>
    <dgm:pt modelId="{53176D84-C130-4D70-887F-176DE0BD8BEB}" type="pres">
      <dgm:prSet presAssocID="{CEE07744-598F-4BC2-834D-789F40B6DB3D}" presName="radial" presStyleCnt="0">
        <dgm:presLayoutVars>
          <dgm:animLvl val="ctr"/>
        </dgm:presLayoutVars>
      </dgm:prSet>
      <dgm:spPr/>
    </dgm:pt>
    <dgm:pt modelId="{03E35C83-C4B0-47D1-A991-DD9FB501FFF7}" type="pres">
      <dgm:prSet presAssocID="{A56E8336-E0AE-4770-87BC-51B71320911A}" presName="centerShape" presStyleLbl="vennNode1" presStyleIdx="0" presStyleCnt="7" custScaleX="101337" custScaleY="55534" custLinFactNeighborX="4686" custLinFactNeighborY="-1986"/>
      <dgm:spPr/>
    </dgm:pt>
    <dgm:pt modelId="{AB2785F3-98EA-4D74-845C-A60B4A084A39}" type="pres">
      <dgm:prSet presAssocID="{3E47605C-5203-4697-A15B-D41AD9A51C96}" presName="node" presStyleLbl="vennNode1" presStyleIdx="1" presStyleCnt="7" custScaleX="216310" custScaleY="86665" custRadScaleRad="97305" custRadScaleInc="5468">
        <dgm:presLayoutVars>
          <dgm:bulletEnabled val="1"/>
        </dgm:presLayoutVars>
      </dgm:prSet>
      <dgm:spPr/>
    </dgm:pt>
    <dgm:pt modelId="{507CF37D-4F65-40A9-AA13-F45295D629B0}" type="pres">
      <dgm:prSet presAssocID="{70775936-6D43-428B-8F22-7E674CD48E25}" presName="node" presStyleLbl="vennNode1" presStyleIdx="2" presStyleCnt="7" custScaleX="216310" custScaleY="114048" custRadScaleRad="95132" custRadScaleInc="189092">
        <dgm:presLayoutVars>
          <dgm:bulletEnabled val="1"/>
        </dgm:presLayoutVars>
      </dgm:prSet>
      <dgm:spPr/>
    </dgm:pt>
    <dgm:pt modelId="{A48F0F12-4796-4563-B5F2-0F7B392182E8}" type="pres">
      <dgm:prSet presAssocID="{3EA78458-CE1C-4355-95A3-D33E1A9B6B7E}" presName="node" presStyleLbl="vennNode1" presStyleIdx="3" presStyleCnt="7" custScaleX="156227" custScaleY="114048" custRadScaleRad="189209" custRadScaleInc="-22736">
        <dgm:presLayoutVars>
          <dgm:bulletEnabled val="1"/>
        </dgm:presLayoutVars>
      </dgm:prSet>
      <dgm:spPr/>
    </dgm:pt>
    <dgm:pt modelId="{F325EDCE-7650-4A8A-B28A-1C044DD89C17}" type="pres">
      <dgm:prSet presAssocID="{16E4480B-80A7-4D53-8B13-CE45B3C5E363}" presName="node" presStyleLbl="vennNode1" presStyleIdx="4" presStyleCnt="7" custScaleX="156227" custScaleY="114048" custRadScaleRad="187217" custRadScaleInc="-173556">
        <dgm:presLayoutVars>
          <dgm:bulletEnabled val="1"/>
        </dgm:presLayoutVars>
      </dgm:prSet>
      <dgm:spPr>
        <a:xfrm>
          <a:off x="1296142" y="1983729"/>
          <a:ext cx="2127964" cy="1184397"/>
        </a:xfrm>
        <a:prstGeom prst="ellipse">
          <a:avLst/>
        </a:prstGeom>
      </dgm:spPr>
    </dgm:pt>
    <dgm:pt modelId="{234D4FB0-B23A-470A-9E72-BB005E29A812}" type="pres">
      <dgm:prSet presAssocID="{DF0A8D27-60F8-443F-8206-3DDA023BE76C}" presName="node" presStyleLbl="vennNode1" presStyleIdx="5" presStyleCnt="7" custScaleX="165916" custScaleY="114048" custRadScaleRad="177935" custRadScaleInc="76372">
        <dgm:presLayoutVars>
          <dgm:bulletEnabled val="1"/>
        </dgm:presLayoutVars>
      </dgm:prSet>
      <dgm:spPr/>
    </dgm:pt>
    <dgm:pt modelId="{54821631-4513-4BDC-9FB7-2BD945F98D7E}" type="pres">
      <dgm:prSet presAssocID="{9DE5991C-253A-4C91-A1E7-A84167ACCFC6}" presName="node" presStyleLbl="vennNode1" presStyleIdx="6" presStyleCnt="7" custScaleX="168280" custScaleY="114048" custRadScaleRad="173987" custRadScaleInc="-81717">
        <dgm:presLayoutVars>
          <dgm:bulletEnabled val="1"/>
        </dgm:presLayoutVars>
      </dgm:prSet>
      <dgm:spPr/>
    </dgm:pt>
  </dgm:ptLst>
  <dgm:cxnLst>
    <dgm:cxn modelId="{587AFC08-85AE-4985-9525-77545445E741}" type="presOf" srcId="{3EA78458-CE1C-4355-95A3-D33E1A9B6B7E}" destId="{A48F0F12-4796-4563-B5F2-0F7B392182E8}" srcOrd="0" destOrd="0" presId="urn:microsoft.com/office/officeart/2005/8/layout/radial3"/>
    <dgm:cxn modelId="{55059E09-BCA6-4B47-A618-4E7738ED6461}" type="presOf" srcId="{A56E8336-E0AE-4770-87BC-51B71320911A}" destId="{03E35C83-C4B0-47D1-A991-DD9FB501FFF7}" srcOrd="0" destOrd="0" presId="urn:microsoft.com/office/officeart/2005/8/layout/radial3"/>
    <dgm:cxn modelId="{427D1B1B-0D04-459F-9743-538530875A13}" srcId="{CEE07744-598F-4BC2-834D-789F40B6DB3D}" destId="{607B8063-8CB6-4454-8F21-65231EC85491}" srcOrd="4" destOrd="0" parTransId="{85F06AEC-D0CE-472E-AF9B-FBF98885B814}" sibTransId="{57D127AA-3DA4-4F12-BCF4-C2EACEBE5D25}"/>
    <dgm:cxn modelId="{5F405B1D-5A05-4387-A811-67D0C5BB77C7}" type="presOf" srcId="{DF0A8D27-60F8-443F-8206-3DDA023BE76C}" destId="{234D4FB0-B23A-470A-9E72-BB005E29A812}" srcOrd="0" destOrd="0" presId="urn:microsoft.com/office/officeart/2005/8/layout/radial3"/>
    <dgm:cxn modelId="{505C8626-5AD1-4604-A793-ADC16A1C6B93}" type="presOf" srcId="{16E4480B-80A7-4D53-8B13-CE45B3C5E363}" destId="{F325EDCE-7650-4A8A-B28A-1C044DD89C17}" srcOrd="0" destOrd="0" presId="urn:microsoft.com/office/officeart/2005/8/layout/radial3"/>
    <dgm:cxn modelId="{F060782E-12CB-4CE6-80DF-721CA017C83B}" srcId="{A56E8336-E0AE-4770-87BC-51B71320911A}" destId="{DF0A8D27-60F8-443F-8206-3DDA023BE76C}" srcOrd="4" destOrd="0" parTransId="{A58B3903-9C3C-46ED-9EAC-978077B5E0B0}" sibTransId="{5EA57322-FC4E-4606-9FC7-811FC8235D0C}"/>
    <dgm:cxn modelId="{D6E20243-2A1B-4D38-ABA2-D18A3C33E082}" srcId="{A56E8336-E0AE-4770-87BC-51B71320911A}" destId="{9DE5991C-253A-4C91-A1E7-A84167ACCFC6}" srcOrd="5" destOrd="0" parTransId="{C1B7FC78-3CD4-403F-9975-24783C4CFAF8}" sibTransId="{464077A5-4982-45C0-8E90-6C39E964C5DB}"/>
    <dgm:cxn modelId="{C410196C-6292-4B23-B30B-A7B2F9A9FF07}" srcId="{A56E8336-E0AE-4770-87BC-51B71320911A}" destId="{70775936-6D43-428B-8F22-7E674CD48E25}" srcOrd="1" destOrd="0" parTransId="{B82AEA65-B398-43EF-B222-38C540C4875E}" sibTransId="{1C99F7C1-9A26-4847-9BBC-B2B1747AB0BD}"/>
    <dgm:cxn modelId="{65B1F392-C9E4-4E54-946A-947A0938DDC9}" type="presOf" srcId="{70775936-6D43-428B-8F22-7E674CD48E25}" destId="{507CF37D-4F65-40A9-AA13-F45295D629B0}" srcOrd="0" destOrd="0" presId="urn:microsoft.com/office/officeart/2005/8/layout/radial3"/>
    <dgm:cxn modelId="{82356C95-BCC8-4FFF-A322-3CFBD2CD1432}" srcId="{A56E8336-E0AE-4770-87BC-51B71320911A}" destId="{16E4480B-80A7-4D53-8B13-CE45B3C5E363}" srcOrd="3" destOrd="0" parTransId="{E40ED2B9-507B-4FDE-B2AE-12E525F138FA}" sibTransId="{5521DDCD-CA91-42C4-96F3-7D442BBE8D6B}"/>
    <dgm:cxn modelId="{AE31569A-E168-40F0-9438-48B26654AD3A}" srcId="{A56E8336-E0AE-4770-87BC-51B71320911A}" destId="{3E47605C-5203-4697-A15B-D41AD9A51C96}" srcOrd="0" destOrd="0" parTransId="{8666AE26-518D-40D8-94A1-817981DAFB2F}" sibTransId="{DD5A5C69-E18F-442A-B062-B123AB2B92E1}"/>
    <dgm:cxn modelId="{338270A8-F50B-4184-B7DB-1B9F4157DB46}" type="presOf" srcId="{CEE07744-598F-4BC2-834D-789F40B6DB3D}" destId="{DC0F0866-D129-4D33-AA09-0F40BAE7AA64}" srcOrd="0" destOrd="0" presId="urn:microsoft.com/office/officeart/2005/8/layout/radial3"/>
    <dgm:cxn modelId="{FF4E2EAA-F9A6-406A-955C-0D234EA2F5E7}" srcId="{CEE07744-598F-4BC2-834D-789F40B6DB3D}" destId="{48E4C6E9-457E-4E1A-8CD8-3AB01838BB9D}" srcOrd="1" destOrd="0" parTransId="{00BE89A6-9819-40CB-A692-1BE1E8CB685A}" sibTransId="{A91B1AFA-36E8-474B-898B-F2FC86F1DC83}"/>
    <dgm:cxn modelId="{CEC214AF-BAE2-4283-A158-EBC47503F70C}" srcId="{CEE07744-598F-4BC2-834D-789F40B6DB3D}" destId="{A56E8336-E0AE-4770-87BC-51B71320911A}" srcOrd="0" destOrd="0" parTransId="{47D4725C-BB9E-4B22-8B38-648E1D1AEE1F}" sibTransId="{3E7F91C8-57E9-40C4-A0D7-CE8178E27E23}"/>
    <dgm:cxn modelId="{B3686EB4-90D7-411B-810F-E7B598D30FD6}" srcId="{A56E8336-E0AE-4770-87BC-51B71320911A}" destId="{3EA78458-CE1C-4355-95A3-D33E1A9B6B7E}" srcOrd="2" destOrd="0" parTransId="{D1E0D3CC-3678-4641-AA80-ED1D27C4C8C2}" sibTransId="{09491E1D-B16A-4701-B719-1C536E14E163}"/>
    <dgm:cxn modelId="{0389B4B8-84B8-4A88-8755-BF5178C47F76}" srcId="{CEE07744-598F-4BC2-834D-789F40B6DB3D}" destId="{C9F5A03D-A352-42CE-A50D-4E6025949B5E}" srcOrd="3" destOrd="0" parTransId="{149A1C61-9F15-44BC-96D3-84E337BC45FC}" sibTransId="{1756715C-3507-4CFD-9571-69FD76E039D8}"/>
    <dgm:cxn modelId="{8CD5DEBF-2882-4883-8B16-C070AFF23290}" srcId="{CEE07744-598F-4BC2-834D-789F40B6DB3D}" destId="{0B03D465-AC97-46B2-ADAF-A0EA8D414F4A}" srcOrd="6" destOrd="0" parTransId="{9886E9FF-5C11-4C5A-96BF-D09DC9771476}" sibTransId="{07126379-2352-44F3-8F81-09CD5427A1C3}"/>
    <dgm:cxn modelId="{066AE5C5-BB3C-411F-9F21-1F372F3CA240}" type="presOf" srcId="{9DE5991C-253A-4C91-A1E7-A84167ACCFC6}" destId="{54821631-4513-4BDC-9FB7-2BD945F98D7E}" srcOrd="0" destOrd="0" presId="urn:microsoft.com/office/officeart/2005/8/layout/radial3"/>
    <dgm:cxn modelId="{A25244D7-7391-4F74-B49F-96DE481E7E5A}" srcId="{CEE07744-598F-4BC2-834D-789F40B6DB3D}" destId="{7D02F785-80C3-4300-8BBE-BE3EE00ECA37}" srcOrd="5" destOrd="0" parTransId="{64CC77D4-B528-46A8-8271-12B66724C194}" sibTransId="{4DA7371A-24DC-4506-9370-5E6CF5004DDD}"/>
    <dgm:cxn modelId="{65D9CFDC-6E44-4CC2-A5DC-A52F54DB5B4E}" srcId="{CEE07744-598F-4BC2-834D-789F40B6DB3D}" destId="{C75E3E6B-D632-48E7-8E64-34B58593FE79}" srcOrd="2" destOrd="0" parTransId="{AC3CBE62-D1B6-4A02-A62E-27993AB52F71}" sibTransId="{F8F26D2B-D0B9-4911-B598-1A9ABF9C885C}"/>
    <dgm:cxn modelId="{F833EEE3-6692-47C8-ACF3-04FE7113F2FB}" type="presOf" srcId="{3E47605C-5203-4697-A15B-D41AD9A51C96}" destId="{AB2785F3-98EA-4D74-845C-A60B4A084A39}" srcOrd="0" destOrd="0" presId="urn:microsoft.com/office/officeart/2005/8/layout/radial3"/>
    <dgm:cxn modelId="{74E6DF6B-FCAA-4950-9A2F-A72ADF495934}" type="presParOf" srcId="{DC0F0866-D129-4D33-AA09-0F40BAE7AA64}" destId="{53176D84-C130-4D70-887F-176DE0BD8BEB}" srcOrd="0" destOrd="0" presId="urn:microsoft.com/office/officeart/2005/8/layout/radial3"/>
    <dgm:cxn modelId="{F2D69952-41C0-4FD2-91FF-B43B99CC1E61}" type="presParOf" srcId="{53176D84-C130-4D70-887F-176DE0BD8BEB}" destId="{03E35C83-C4B0-47D1-A991-DD9FB501FFF7}" srcOrd="0" destOrd="0" presId="urn:microsoft.com/office/officeart/2005/8/layout/radial3"/>
    <dgm:cxn modelId="{5B5DD4B0-24BB-443E-BB4C-B4D8E5AF793B}" type="presParOf" srcId="{53176D84-C130-4D70-887F-176DE0BD8BEB}" destId="{AB2785F3-98EA-4D74-845C-A60B4A084A39}" srcOrd="1" destOrd="0" presId="urn:microsoft.com/office/officeart/2005/8/layout/radial3"/>
    <dgm:cxn modelId="{08C9CBD0-27CB-4BEF-8D17-FEB980AE529A}" type="presParOf" srcId="{53176D84-C130-4D70-887F-176DE0BD8BEB}" destId="{507CF37D-4F65-40A9-AA13-F45295D629B0}" srcOrd="2" destOrd="0" presId="urn:microsoft.com/office/officeart/2005/8/layout/radial3"/>
    <dgm:cxn modelId="{9045014E-39BB-4FD3-9B85-170EF609588F}" type="presParOf" srcId="{53176D84-C130-4D70-887F-176DE0BD8BEB}" destId="{A48F0F12-4796-4563-B5F2-0F7B392182E8}" srcOrd="3" destOrd="0" presId="urn:microsoft.com/office/officeart/2005/8/layout/radial3"/>
    <dgm:cxn modelId="{22812D46-0DF6-422C-B2BD-65FC55D67DF3}" type="presParOf" srcId="{53176D84-C130-4D70-887F-176DE0BD8BEB}" destId="{F325EDCE-7650-4A8A-B28A-1C044DD89C17}" srcOrd="4" destOrd="0" presId="urn:microsoft.com/office/officeart/2005/8/layout/radial3"/>
    <dgm:cxn modelId="{AE56701B-4AF9-40A2-8C1D-19D6B3717093}" type="presParOf" srcId="{53176D84-C130-4D70-887F-176DE0BD8BEB}" destId="{234D4FB0-B23A-470A-9E72-BB005E29A812}" srcOrd="5" destOrd="0" presId="urn:microsoft.com/office/officeart/2005/8/layout/radial3"/>
    <dgm:cxn modelId="{EB19D14A-BCB1-4B1A-927B-1F9E3FB1EEA6}" type="presParOf" srcId="{53176D84-C130-4D70-887F-176DE0BD8BEB}" destId="{54821631-4513-4BDC-9FB7-2BD945F98D7E}" srcOrd="6"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35C83-C4B0-47D1-A991-DD9FB501FFF7}">
      <dsp:nvSpPr>
        <dsp:cNvPr id="0" name=""/>
        <dsp:cNvSpPr/>
      </dsp:nvSpPr>
      <dsp:spPr>
        <a:xfrm>
          <a:off x="3315137" y="1260727"/>
          <a:ext cx="2266653" cy="1242155"/>
        </a:xfrm>
        <a:prstGeom prst="ellipse">
          <a:avLst/>
        </a:prstGeom>
        <a:solidFill>
          <a:srgbClr val="FFC000">
            <a:alpha val="50000"/>
          </a:srgb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Gender Equity in Africa</a:t>
          </a:r>
        </a:p>
      </dsp:txBody>
      <dsp:txXfrm>
        <a:off x="3647081" y="1442636"/>
        <a:ext cx="1602765" cy="878337"/>
      </dsp:txXfrm>
    </dsp:sp>
    <dsp:sp modelId="{AB2785F3-98EA-4D74-845C-A60B4A084A39}">
      <dsp:nvSpPr>
        <dsp:cNvPr id="0" name=""/>
        <dsp:cNvSpPr/>
      </dsp:nvSpPr>
      <dsp:spPr>
        <a:xfrm>
          <a:off x="3183486" y="39985"/>
          <a:ext cx="2419155" cy="969239"/>
        </a:xfrm>
        <a:prstGeom prst="ellipse">
          <a:avLst/>
        </a:prstGeom>
        <a:solidFill>
          <a:srgbClr val="00B050">
            <a:alpha val="50000"/>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AU" sz="1200" kern="1200" dirty="0"/>
            <a:t>PRDF 1: Empowerment in the Workplace:  Women in Africa</a:t>
          </a:r>
        </a:p>
      </dsp:txBody>
      <dsp:txXfrm>
        <a:off x="3537763" y="181927"/>
        <a:ext cx="1710601" cy="685355"/>
      </dsp:txXfrm>
    </dsp:sp>
    <dsp:sp modelId="{507CF37D-4F65-40A9-AA13-F45295D629B0}">
      <dsp:nvSpPr>
        <dsp:cNvPr id="0" name=""/>
        <dsp:cNvSpPr/>
      </dsp:nvSpPr>
      <dsp:spPr>
        <a:xfrm>
          <a:off x="3260315" y="2678618"/>
          <a:ext cx="2419155" cy="1275483"/>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AU" sz="1200" kern="1200" dirty="0"/>
            <a:t>PDRF 2: Women early career researchers in food systems in Africa: research training and capacity building</a:t>
          </a:r>
        </a:p>
      </dsp:txBody>
      <dsp:txXfrm>
        <a:off x="3614592" y="2865408"/>
        <a:ext cx="1710601" cy="901903"/>
      </dsp:txXfrm>
    </dsp:sp>
    <dsp:sp modelId="{A48F0F12-4796-4563-B5F2-0F7B392182E8}">
      <dsp:nvSpPr>
        <dsp:cNvPr id="0" name=""/>
        <dsp:cNvSpPr/>
      </dsp:nvSpPr>
      <dsp:spPr>
        <a:xfrm>
          <a:off x="6082866" y="2078159"/>
          <a:ext cx="1747202" cy="1275483"/>
        </a:xfrm>
        <a:prstGeom prst="ellipse">
          <a:avLst/>
        </a:prstGeom>
        <a:solidFill>
          <a:srgbClr val="9303CD">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Food Systems Research Network for Africa (</a:t>
          </a:r>
          <a:r>
            <a:rPr lang="en-GB" sz="1200" kern="1200" dirty="0" err="1"/>
            <a:t>FSNet</a:t>
          </a:r>
          <a:r>
            <a:rPr lang="en-GB" sz="1200" kern="1200" dirty="0"/>
            <a:t>-Africa) </a:t>
          </a:r>
          <a:endParaRPr lang="en-AU" sz="1200" kern="1200" dirty="0"/>
        </a:p>
      </dsp:txBody>
      <dsp:txXfrm>
        <a:off x="6338738" y="2264949"/>
        <a:ext cx="1235458" cy="901903"/>
      </dsp:txXfrm>
    </dsp:sp>
    <dsp:sp modelId="{F325EDCE-7650-4A8A-B28A-1C044DD89C17}">
      <dsp:nvSpPr>
        <dsp:cNvPr id="0" name=""/>
        <dsp:cNvSpPr/>
      </dsp:nvSpPr>
      <dsp:spPr>
        <a:xfrm>
          <a:off x="6082868" y="636014"/>
          <a:ext cx="1747202" cy="1275483"/>
        </a:xfrm>
        <a:prstGeom prst="ellipse">
          <a:avLst/>
        </a:prstGeom>
        <a:solidFill>
          <a:srgbClr val="9303CD">
            <a:alpha val="49804"/>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AU" sz="1200" kern="1200" dirty="0">
              <a:solidFill>
                <a:srgbClr val="404040"/>
              </a:solidFill>
              <a:latin typeface="Arial" panose="020B0604020202020204"/>
              <a:ea typeface="+mn-ea"/>
              <a:cs typeface="+mn-cs"/>
            </a:rPr>
            <a:t>PERKA study of postdoctoral fellowships in Africa</a:t>
          </a:r>
        </a:p>
      </dsp:txBody>
      <dsp:txXfrm>
        <a:off x="6338740" y="822804"/>
        <a:ext cx="1235458" cy="901903"/>
      </dsp:txXfrm>
    </dsp:sp>
    <dsp:sp modelId="{234D4FB0-B23A-470A-9E72-BB005E29A812}">
      <dsp:nvSpPr>
        <dsp:cNvPr id="0" name=""/>
        <dsp:cNvSpPr/>
      </dsp:nvSpPr>
      <dsp:spPr>
        <a:xfrm>
          <a:off x="890511" y="595196"/>
          <a:ext cx="1855561" cy="1275483"/>
        </a:xfrm>
        <a:prstGeom prst="ellipse">
          <a:avLst/>
        </a:prstGeom>
        <a:solidFill>
          <a:srgbClr val="F04A2E">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AU" sz="1200" kern="1200" dirty="0" err="1"/>
            <a:t>PLuS</a:t>
          </a:r>
          <a:r>
            <a:rPr lang="en-AU" sz="1200" kern="1200" dirty="0"/>
            <a:t> Alliance, Establishment of PhD  Training Institutes</a:t>
          </a:r>
        </a:p>
      </dsp:txBody>
      <dsp:txXfrm>
        <a:off x="1162252" y="781986"/>
        <a:ext cx="1312079" cy="901903"/>
      </dsp:txXfrm>
    </dsp:sp>
    <dsp:sp modelId="{54821631-4513-4BDC-9FB7-2BD945F98D7E}">
      <dsp:nvSpPr>
        <dsp:cNvPr id="0" name=""/>
        <dsp:cNvSpPr/>
      </dsp:nvSpPr>
      <dsp:spPr>
        <a:xfrm>
          <a:off x="975098" y="2128291"/>
          <a:ext cx="1882000" cy="1275483"/>
        </a:xfrm>
        <a:prstGeom prst="ellipse">
          <a:avLst/>
        </a:prstGeom>
        <a:solidFill>
          <a:srgbClr val="F04A2E">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AU" sz="1200" kern="1200" dirty="0"/>
            <a:t>IGD, UNSW Transformative Academic Development and Research Training </a:t>
          </a:r>
        </a:p>
      </dsp:txBody>
      <dsp:txXfrm>
        <a:off x="1250711" y="2315081"/>
        <a:ext cx="1330774" cy="90190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D4DC4E-53C2-44C5-AC3B-81BF5E1A0187}"/>
              </a:ext>
            </a:extLst>
          </p:cNvPr>
          <p:cNvSpPr>
            <a:spLocks noGrp="1"/>
          </p:cNvSpPr>
          <p:nvPr>
            <p:ph type="hdr" sz="quarter"/>
          </p:nvPr>
        </p:nvSpPr>
        <p:spPr>
          <a:xfrm>
            <a:off x="0" y="0"/>
            <a:ext cx="2984500" cy="501650"/>
          </a:xfrm>
          <a:prstGeom prst="rect">
            <a:avLst/>
          </a:prstGeom>
        </p:spPr>
        <p:txBody>
          <a:bodyPr vert="horz" lIns="96606" tIns="48303" rIns="96606" bIns="48303" rtlCol="0"/>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DE54F74C-8C65-4835-B217-5B55CF194232}"/>
              </a:ext>
            </a:extLst>
          </p:cNvPr>
          <p:cNvSpPr>
            <a:spLocks noGrp="1"/>
          </p:cNvSpPr>
          <p:nvPr>
            <p:ph type="dt" sz="quarter" idx="1"/>
          </p:nvPr>
        </p:nvSpPr>
        <p:spPr>
          <a:xfrm>
            <a:off x="3902075" y="0"/>
            <a:ext cx="2984500" cy="501650"/>
          </a:xfrm>
          <a:prstGeom prst="rect">
            <a:avLst/>
          </a:prstGeom>
        </p:spPr>
        <p:txBody>
          <a:bodyPr vert="horz" wrap="square" lIns="96606" tIns="48303" rIns="96606" bIns="48303" numCol="1" anchor="t" anchorCtr="0" compatLnSpc="1">
            <a:prstTxWarp prst="textNoShape">
              <a:avLst/>
            </a:prstTxWarp>
          </a:bodyPr>
          <a:lstStyle>
            <a:lvl1pPr algn="r" eaLnBrk="1" hangingPunct="1">
              <a:defRPr sz="1300">
                <a:latin typeface="Arial" charset="0"/>
                <a:ea typeface="ＭＳ Ｐゴシック" charset="-128"/>
                <a:cs typeface="+mn-cs"/>
              </a:defRPr>
            </a:lvl1pPr>
          </a:lstStyle>
          <a:p>
            <a:pPr>
              <a:defRPr/>
            </a:pPr>
            <a:fld id="{1D1A7ED2-5CFC-46BA-B60E-8157DC1AF9EA}" type="datetime1">
              <a:rPr lang="en-US" altLang="en-US"/>
              <a:pPr>
                <a:defRPr/>
              </a:pPr>
              <a:t>10/23/2020</a:t>
            </a:fld>
            <a:endParaRPr lang="en-US" altLang="en-US"/>
          </a:p>
        </p:txBody>
      </p:sp>
      <p:sp>
        <p:nvSpPr>
          <p:cNvPr id="4" name="Footer Placeholder 3">
            <a:extLst>
              <a:ext uri="{FF2B5EF4-FFF2-40B4-BE49-F238E27FC236}">
                <a16:creationId xmlns:a16="http://schemas.microsoft.com/office/drawing/2014/main" id="{54D48166-BEB5-4F0C-B5C6-C64E53AEFD1B}"/>
              </a:ext>
            </a:extLst>
          </p:cNvPr>
          <p:cNvSpPr>
            <a:spLocks noGrp="1"/>
          </p:cNvSpPr>
          <p:nvPr>
            <p:ph type="ftr" sz="quarter" idx="2"/>
          </p:nvPr>
        </p:nvSpPr>
        <p:spPr>
          <a:xfrm>
            <a:off x="0" y="9515475"/>
            <a:ext cx="2984500" cy="501650"/>
          </a:xfrm>
          <a:prstGeom prst="rect">
            <a:avLst/>
          </a:prstGeom>
        </p:spPr>
        <p:txBody>
          <a:bodyPr vert="horz" lIns="96606" tIns="48303" rIns="96606" bIns="48303" rtlCol="0" anchor="b"/>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7A08F90C-89A4-4597-B94C-A44546A29799}"/>
              </a:ext>
            </a:extLst>
          </p:cNvPr>
          <p:cNvSpPr>
            <a:spLocks noGrp="1"/>
          </p:cNvSpPr>
          <p:nvPr>
            <p:ph type="sldNum" sz="quarter" idx="3"/>
          </p:nvPr>
        </p:nvSpPr>
        <p:spPr>
          <a:xfrm>
            <a:off x="3902075" y="9515475"/>
            <a:ext cx="2984500" cy="501650"/>
          </a:xfrm>
          <a:prstGeom prst="rect">
            <a:avLst/>
          </a:prstGeom>
        </p:spPr>
        <p:txBody>
          <a:bodyPr vert="horz" wrap="square" lIns="96606" tIns="48303" rIns="96606" bIns="48303" numCol="1" anchor="b" anchorCtr="0" compatLnSpc="1">
            <a:prstTxWarp prst="textNoShape">
              <a:avLst/>
            </a:prstTxWarp>
          </a:bodyPr>
          <a:lstStyle>
            <a:lvl1pPr algn="r" eaLnBrk="1" hangingPunct="1">
              <a:defRPr sz="1300"/>
            </a:lvl1pPr>
          </a:lstStyle>
          <a:p>
            <a:pPr>
              <a:defRPr/>
            </a:pPr>
            <a:fld id="{CBFEFDEB-BB3B-41AA-8166-F945E67727E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B8D03C-016D-47A0-80AC-688A474C46DC}"/>
              </a:ext>
            </a:extLst>
          </p:cNvPr>
          <p:cNvSpPr>
            <a:spLocks noGrp="1"/>
          </p:cNvSpPr>
          <p:nvPr>
            <p:ph type="hdr" sz="quarter"/>
          </p:nvPr>
        </p:nvSpPr>
        <p:spPr>
          <a:xfrm>
            <a:off x="0" y="0"/>
            <a:ext cx="2984500" cy="501650"/>
          </a:xfrm>
          <a:prstGeom prst="rect">
            <a:avLst/>
          </a:prstGeom>
        </p:spPr>
        <p:txBody>
          <a:bodyPr vert="horz" wrap="square" lIns="96606" tIns="48303" rIns="96606" bIns="48303" numCol="1" anchor="t" anchorCtr="0" compatLnSpc="1">
            <a:prstTxWarp prst="textNoShape">
              <a:avLst/>
            </a:prstTxWarp>
          </a:bodyPr>
          <a:lstStyle>
            <a:lvl1pPr eaLnBrk="1" hangingPunct="1">
              <a:defRPr sz="1300">
                <a:latin typeface="Calibri" pitchFamily="34" charset="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9156F12F-CDAC-4E68-9B68-7E34617EFF6E}"/>
              </a:ext>
            </a:extLst>
          </p:cNvPr>
          <p:cNvSpPr>
            <a:spLocks noGrp="1"/>
          </p:cNvSpPr>
          <p:nvPr>
            <p:ph type="dt" idx="1"/>
          </p:nvPr>
        </p:nvSpPr>
        <p:spPr>
          <a:xfrm>
            <a:off x="3902075" y="0"/>
            <a:ext cx="2984500" cy="501650"/>
          </a:xfrm>
          <a:prstGeom prst="rect">
            <a:avLst/>
          </a:prstGeom>
        </p:spPr>
        <p:txBody>
          <a:bodyPr vert="horz" wrap="square" lIns="96606" tIns="48303" rIns="96606" bIns="48303" numCol="1" anchor="t" anchorCtr="0" compatLnSpc="1">
            <a:prstTxWarp prst="textNoShape">
              <a:avLst/>
            </a:prstTxWarp>
          </a:bodyPr>
          <a:lstStyle>
            <a:lvl1pPr algn="r" eaLnBrk="1" hangingPunct="1">
              <a:defRPr sz="1300">
                <a:latin typeface="Calibri" charset="0"/>
                <a:ea typeface="ＭＳ Ｐゴシック" charset="-128"/>
                <a:cs typeface="+mn-cs"/>
              </a:defRPr>
            </a:lvl1pPr>
          </a:lstStyle>
          <a:p>
            <a:pPr>
              <a:defRPr/>
            </a:pPr>
            <a:fld id="{683E458B-F695-427E-8C4E-DD8DA48A8491}" type="datetime1">
              <a:rPr lang="en-US" altLang="en-US"/>
              <a:pPr>
                <a:defRPr/>
              </a:pPr>
              <a:t>10/23/2020</a:t>
            </a:fld>
            <a:endParaRPr lang="en-US" altLang="en-US"/>
          </a:p>
        </p:txBody>
      </p:sp>
      <p:sp>
        <p:nvSpPr>
          <p:cNvPr id="4" name="Slide Image Placeholder 3">
            <a:extLst>
              <a:ext uri="{FF2B5EF4-FFF2-40B4-BE49-F238E27FC236}">
                <a16:creationId xmlns:a16="http://schemas.microsoft.com/office/drawing/2014/main" id="{857BCFD1-E6CB-4D72-B033-BF5606C1407E}"/>
              </a:ext>
            </a:extLst>
          </p:cNvPr>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wrap="square" lIns="96606" tIns="48303" rIns="96606" bIns="48303"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F083A47E-879F-4BC5-86DC-77B2DA83F65A}"/>
              </a:ext>
            </a:extLst>
          </p:cNvPr>
          <p:cNvSpPr>
            <a:spLocks noGrp="1"/>
          </p:cNvSpPr>
          <p:nvPr>
            <p:ph type="body" sz="quarter" idx="3"/>
          </p:nvPr>
        </p:nvSpPr>
        <p:spPr>
          <a:xfrm>
            <a:off x="688975" y="4759325"/>
            <a:ext cx="5510213" cy="4508500"/>
          </a:xfrm>
          <a:prstGeom prst="rect">
            <a:avLst/>
          </a:prstGeom>
        </p:spPr>
        <p:txBody>
          <a:bodyPr vert="horz" wrap="square" lIns="96606" tIns="48303" rIns="96606" bIns="48303"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7788B03-9D25-47DF-AE90-EFC01CF26EE4}"/>
              </a:ext>
            </a:extLst>
          </p:cNvPr>
          <p:cNvSpPr>
            <a:spLocks noGrp="1"/>
          </p:cNvSpPr>
          <p:nvPr>
            <p:ph type="ftr" sz="quarter" idx="4"/>
          </p:nvPr>
        </p:nvSpPr>
        <p:spPr>
          <a:xfrm>
            <a:off x="0" y="9515475"/>
            <a:ext cx="2984500" cy="501650"/>
          </a:xfrm>
          <a:prstGeom prst="rect">
            <a:avLst/>
          </a:prstGeom>
        </p:spPr>
        <p:txBody>
          <a:bodyPr vert="horz" wrap="square" lIns="96606" tIns="48303" rIns="96606" bIns="48303" numCol="1" anchor="b" anchorCtr="0" compatLnSpc="1">
            <a:prstTxWarp prst="textNoShape">
              <a:avLst/>
            </a:prstTxWarp>
          </a:bodyPr>
          <a:lstStyle>
            <a:lvl1pPr eaLnBrk="1" hangingPunct="1">
              <a:defRPr sz="1300">
                <a:latin typeface="Calibri" pitchFamily="34" charset="0"/>
                <a:ea typeface="ＭＳ Ｐゴシック" pitchFamily="34" charset="-128"/>
                <a:cs typeface="+mn-cs"/>
              </a:defRPr>
            </a:lvl1pPr>
          </a:lstStyle>
          <a:p>
            <a:pPr>
              <a:defRPr/>
            </a:pPr>
            <a:endParaRPr lang="en-US"/>
          </a:p>
        </p:txBody>
      </p:sp>
      <p:sp>
        <p:nvSpPr>
          <p:cNvPr id="7" name="Slide Number Placeholder 6">
            <a:extLst>
              <a:ext uri="{FF2B5EF4-FFF2-40B4-BE49-F238E27FC236}">
                <a16:creationId xmlns:a16="http://schemas.microsoft.com/office/drawing/2014/main" id="{1DAF0158-3F32-4837-BE62-34C56B8F096F}"/>
              </a:ext>
            </a:extLst>
          </p:cNvPr>
          <p:cNvSpPr>
            <a:spLocks noGrp="1"/>
          </p:cNvSpPr>
          <p:nvPr>
            <p:ph type="sldNum" sz="quarter" idx="5"/>
          </p:nvPr>
        </p:nvSpPr>
        <p:spPr>
          <a:xfrm>
            <a:off x="3902075" y="9515475"/>
            <a:ext cx="2984500" cy="501650"/>
          </a:xfrm>
          <a:prstGeom prst="rect">
            <a:avLst/>
          </a:prstGeom>
        </p:spPr>
        <p:txBody>
          <a:bodyPr vert="horz" wrap="square" lIns="96606" tIns="48303" rIns="96606" bIns="48303"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722216CB-B3C5-4711-8ED5-CD725BF7474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60" charset="-128"/>
        <a:cs typeface="ヒラギノ角ゴ Pro W3"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A3061CA-3284-4BEF-AFC6-D0F0E036FE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B2473FE5-6CA2-4D37-BE2C-3B6DF1A27A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ea typeface="ＭＳ Ｐゴシック" panose="020B0600070205080204" pitchFamily="34" charset="-128"/>
            </a:endParaRPr>
          </a:p>
        </p:txBody>
      </p:sp>
      <p:sp>
        <p:nvSpPr>
          <p:cNvPr id="8196" name="Slide Number Placeholder 3">
            <a:extLst>
              <a:ext uri="{FF2B5EF4-FFF2-40B4-BE49-F238E27FC236}">
                <a16:creationId xmlns:a16="http://schemas.microsoft.com/office/drawing/2014/main" id="{DDD6E2A1-07A5-4A03-98CC-5AC20C7AD1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84225" indent="-301625">
              <a:defRPr sz="2400">
                <a:solidFill>
                  <a:schemeClr val="tx1"/>
                </a:solidFill>
                <a:latin typeface="Arial" panose="020B0604020202020204" pitchFamily="34" charset="0"/>
                <a:ea typeface="ＭＳ Ｐゴシック" panose="020B0600070205080204" pitchFamily="34" charset="-128"/>
              </a:defRPr>
            </a:lvl2pPr>
            <a:lvl3pPr marL="1206500" indent="-241300">
              <a:defRPr sz="2400">
                <a:solidFill>
                  <a:schemeClr val="tx1"/>
                </a:solidFill>
                <a:latin typeface="Arial" panose="020B0604020202020204" pitchFamily="34" charset="0"/>
                <a:ea typeface="ＭＳ Ｐゴシック" panose="020B0600070205080204" pitchFamily="34" charset="-128"/>
              </a:defRPr>
            </a:lvl3pPr>
            <a:lvl4pPr marL="1689100" indent="-241300">
              <a:defRPr sz="2400">
                <a:solidFill>
                  <a:schemeClr val="tx1"/>
                </a:solidFill>
                <a:latin typeface="Arial" panose="020B0604020202020204" pitchFamily="34" charset="0"/>
                <a:ea typeface="ＭＳ Ｐゴシック" panose="020B0600070205080204" pitchFamily="34" charset="-128"/>
              </a:defRPr>
            </a:lvl4pPr>
            <a:lvl5pPr marL="2173288" indent="-241300">
              <a:defRPr sz="2400">
                <a:solidFill>
                  <a:schemeClr val="tx1"/>
                </a:solidFill>
                <a:latin typeface="Arial" panose="020B0604020202020204" pitchFamily="34" charset="0"/>
                <a:ea typeface="ＭＳ Ｐゴシック" panose="020B0600070205080204" pitchFamily="34" charset="-128"/>
              </a:defRPr>
            </a:lvl5pPr>
            <a:lvl6pPr marL="2630488" indent="-241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87688" indent="-241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44888" indent="-241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02088" indent="-241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DE6095-7F42-4AA0-B356-64F7BDB0B8DF}" type="slidenum">
              <a:rPr lang="en-US" altLang="en-US" sz="1300" smtClean="0">
                <a:latin typeface="Calibri" panose="020F0502020204030204" pitchFamily="34" charset="0"/>
              </a:rPr>
              <a:pPr/>
              <a:t>2</a:t>
            </a:fld>
            <a:endParaRPr lang="en-US" altLang="en-US" sz="13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ＭＳ Ｐゴシック" charset="-128"/>
                <a:cs typeface="ＭＳ Ｐゴシック" charset="-128"/>
              </a:rPr>
              <a:t>Thank you Prem.  From the qualitative data collected in Nigeria, Uganda, South Africa and Kenya, based on male and female managers’ responses, the following common themes emerged in the different contexts.</a:t>
            </a:r>
            <a:endParaRPr lang="en-ZA" sz="1200" kern="1200" dirty="0">
              <a:solidFill>
                <a:schemeClr val="tx1"/>
              </a:solidFill>
              <a:effectLst/>
              <a:latin typeface="+mn-lt"/>
              <a:ea typeface="ＭＳ Ｐゴシック" charset="-128"/>
              <a:cs typeface="ＭＳ Ｐゴシック" charset="-128"/>
            </a:endParaRPr>
          </a:p>
          <a:p>
            <a:r>
              <a:rPr lang="en-ZA" sz="1200" kern="1200" dirty="0">
                <a:solidFill>
                  <a:schemeClr val="tx1"/>
                </a:solidFill>
                <a:effectLst/>
                <a:latin typeface="+mn-lt"/>
                <a:ea typeface="ＭＳ Ｐゴシック" charset="-128"/>
                <a:cs typeface="ＭＳ Ｐゴシック" charset="-128"/>
              </a:rPr>
              <a:t>Themes were clustered in terms of interrelated areas that attracted our interest, formed the basis of our discussion at our meetings and will set the directions for our papers.   </a:t>
            </a:r>
          </a:p>
          <a:p>
            <a:r>
              <a:rPr lang="en-ZA" sz="1200" kern="1200" dirty="0">
                <a:solidFill>
                  <a:schemeClr val="tx1"/>
                </a:solidFill>
                <a:effectLst/>
                <a:latin typeface="+mn-lt"/>
                <a:ea typeface="ＭＳ Ｐゴシック" charset="-128"/>
                <a:cs typeface="ＭＳ Ｐゴシック" charset="-128"/>
              </a:rPr>
              <a:t>Specifically, the first dark blue cluster looks at areas of gendered roles, how they have been allocated and how they may be changing (recall slide 4 most women are satisfied with their work conditions-HR perspectives). The green cluster is the organization culture and policies.  </a:t>
            </a:r>
            <a:r>
              <a:rPr lang="en-US" sz="1200" kern="1200" dirty="0">
                <a:solidFill>
                  <a:schemeClr val="tx1"/>
                </a:solidFill>
                <a:effectLst/>
                <a:latin typeface="+mn-lt"/>
                <a:ea typeface="ＭＳ Ｐゴシック" charset="-128"/>
                <a:cs typeface="ＭＳ Ｐゴシック" charset="-128"/>
              </a:rPr>
              <a:t>We will focus on the extent to which labour policies are enforced in Nigerian, Ugandan, South African and Kenyan organisations to ensure gender parity.</a:t>
            </a:r>
            <a:endParaRPr lang="en-ZA" sz="1200" kern="1200" dirty="0">
              <a:solidFill>
                <a:schemeClr val="tx1"/>
              </a:solidFill>
              <a:effectLst/>
              <a:latin typeface="+mn-lt"/>
              <a:ea typeface="ＭＳ Ｐゴシック" charset="-128"/>
              <a:cs typeface="ＭＳ Ｐゴシック" charset="-128"/>
            </a:endParaRPr>
          </a:p>
          <a:p>
            <a:r>
              <a:rPr lang="en-ZA" sz="1200" kern="1200" dirty="0">
                <a:solidFill>
                  <a:schemeClr val="tx1"/>
                </a:solidFill>
                <a:effectLst/>
                <a:latin typeface="+mn-lt"/>
                <a:ea typeface="ＭＳ Ｐゴシック" charset="-128"/>
                <a:cs typeface="ＭＳ Ｐゴシック" charset="-128"/>
              </a:rPr>
              <a:t>The third cluster (light blue) is about sexual harassment and the area of how women are perceived in the workplace and these themes are linked to cultural behaviour.  We believe that these themes would make a contribution in the gender and management literature and would lead to sharing of knowledge through the various publications</a:t>
            </a:r>
          </a:p>
          <a:p>
            <a:endParaRPr lang="en-US" altLang="en-US" dirty="0">
              <a:ea typeface="ＭＳ Ｐゴシック" panose="020B0600070205080204" pitchFamily="34" charset="-128"/>
            </a:endParaRPr>
          </a:p>
        </p:txBody>
      </p:sp>
      <p:sp>
        <p:nvSpPr>
          <p:cNvPr id="112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B1CC3E-F3FE-48D0-9F48-3A5A62E0A401}" type="slidenum">
              <a:rPr lang="en-US" altLang="en-US" sz="1200">
                <a:latin typeface="Calibri" panose="020F0502020204030204" pitchFamily="34" charset="0"/>
              </a:rPr>
              <a:pPr/>
              <a:t>5</a:t>
            </a:fld>
            <a:endParaRPr lang="en-US" altLang="en-US" sz="1200">
              <a:latin typeface="Calibri" panose="020F0502020204030204" pitchFamily="34" charset="0"/>
            </a:endParaRPr>
          </a:p>
        </p:txBody>
      </p:sp>
    </p:spTree>
    <p:extLst>
      <p:ext uri="{BB962C8B-B14F-4D97-AF65-F5344CB8AC3E}">
        <p14:creationId xmlns:p14="http://schemas.microsoft.com/office/powerpoint/2010/main" val="76183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ＭＳ Ｐゴシック" charset="-128"/>
                <a:cs typeface="ＭＳ Ｐゴシック" charset="-128"/>
              </a:rPr>
              <a:t>We have also identified different A-rated management and gender journals for the various articles that we intend to target for our publications.  We looked at the aim of the specific journals and the preferred methodology and how our articles may fit in with these journals.  We are for example going to target Gender and Society for our article entitled </a:t>
            </a:r>
            <a:r>
              <a:rPr lang="en-AU" sz="1200" kern="1200" dirty="0">
                <a:solidFill>
                  <a:schemeClr val="tx1"/>
                </a:solidFill>
                <a:effectLst/>
                <a:latin typeface="+mn-lt"/>
                <a:ea typeface="ＭＳ Ｐゴシック" charset="-128"/>
                <a:cs typeface="ＭＳ Ｐゴシック" charset="-128"/>
              </a:rPr>
              <a:t>Gendered Spaces: Allocating gendered roles for men and women, which will be a qualitative article.  </a:t>
            </a:r>
            <a:endParaRPr lang="en-ZA" sz="1200" kern="1200" dirty="0">
              <a:solidFill>
                <a:schemeClr val="tx1"/>
              </a:solidFill>
              <a:effectLst/>
              <a:latin typeface="+mn-lt"/>
              <a:ea typeface="ＭＳ Ｐゴシック" charset="-128"/>
              <a:cs typeface="ＭＳ Ｐゴシック" charset="-128"/>
            </a:endParaRPr>
          </a:p>
          <a:p>
            <a:r>
              <a:rPr lang="en-ZA" sz="1200"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I hand over to Melody for the second </a:t>
            </a:r>
            <a:r>
              <a:rPr lang="en-US" sz="1200" kern="1200" dirty="0" err="1">
                <a:solidFill>
                  <a:schemeClr val="tx1"/>
                </a:solidFill>
                <a:effectLst/>
                <a:latin typeface="+mn-lt"/>
                <a:ea typeface="ＭＳ Ｐゴシック" charset="-128"/>
                <a:cs typeface="ＭＳ Ｐゴシック" charset="-128"/>
              </a:rPr>
              <a:t>PRDF</a:t>
            </a:r>
            <a:endParaRPr lang="en-ZA" sz="1200" kern="1200" dirty="0">
              <a:solidFill>
                <a:schemeClr val="tx1"/>
              </a:solidFill>
              <a:effectLst/>
              <a:latin typeface="+mn-lt"/>
              <a:ea typeface="ＭＳ Ｐゴシック" charset="-128"/>
              <a:cs typeface="ＭＳ Ｐゴシック" charset="-128"/>
            </a:endParaRPr>
          </a:p>
          <a:p>
            <a:endParaRPr lang="en-US" altLang="en-US" dirty="0">
              <a:ea typeface="ＭＳ Ｐゴシック" panose="020B0600070205080204" pitchFamily="34" charset="-128"/>
            </a:endParaRPr>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02D581-8579-4C91-A43B-DAA9079189EC}" type="slidenum">
              <a:rPr lang="en-US" altLang="en-US" sz="1200">
                <a:latin typeface="Calibri" panose="020F0502020204030204" pitchFamily="34" charset="0"/>
              </a:rPr>
              <a:pPr/>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829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9D600B7-7876-40A6-A0E0-43D05BB2DF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B66AE77-E362-4CE5-BF6B-C52D766B0D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47668307-C810-4B4E-8049-B4C8C62475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84225" indent="-301625">
              <a:defRPr sz="2400">
                <a:solidFill>
                  <a:schemeClr val="tx1"/>
                </a:solidFill>
                <a:latin typeface="Arial" panose="020B0604020202020204" pitchFamily="34" charset="0"/>
                <a:ea typeface="ＭＳ Ｐゴシック" panose="020B0600070205080204" pitchFamily="34" charset="-128"/>
              </a:defRPr>
            </a:lvl2pPr>
            <a:lvl3pPr marL="1206500" indent="-241300">
              <a:defRPr sz="2400">
                <a:solidFill>
                  <a:schemeClr val="tx1"/>
                </a:solidFill>
                <a:latin typeface="Arial" panose="020B0604020202020204" pitchFamily="34" charset="0"/>
                <a:ea typeface="ＭＳ Ｐゴシック" panose="020B0600070205080204" pitchFamily="34" charset="-128"/>
              </a:defRPr>
            </a:lvl3pPr>
            <a:lvl4pPr marL="1689100" indent="-241300">
              <a:defRPr sz="2400">
                <a:solidFill>
                  <a:schemeClr val="tx1"/>
                </a:solidFill>
                <a:latin typeface="Arial" panose="020B0604020202020204" pitchFamily="34" charset="0"/>
                <a:ea typeface="ＭＳ Ｐゴシック" panose="020B0600070205080204" pitchFamily="34" charset="-128"/>
              </a:defRPr>
            </a:lvl4pPr>
            <a:lvl5pPr marL="2173288" indent="-241300">
              <a:defRPr sz="2400">
                <a:solidFill>
                  <a:schemeClr val="tx1"/>
                </a:solidFill>
                <a:latin typeface="Arial" panose="020B0604020202020204" pitchFamily="34" charset="0"/>
                <a:ea typeface="ＭＳ Ｐゴシック" panose="020B0600070205080204" pitchFamily="34" charset="-128"/>
              </a:defRPr>
            </a:lvl5pPr>
            <a:lvl6pPr marL="2630488" indent="-241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87688" indent="-241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44888" indent="-241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02088" indent="-2413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9FE52D-23BD-4F90-BBA1-4CC783E5F7C8}" type="slidenum">
              <a:rPr lang="en-US" altLang="en-US" sz="1300" smtClean="0">
                <a:latin typeface="Calibri" panose="020F0502020204030204" pitchFamily="34" charset="0"/>
              </a:rPr>
              <a:pPr/>
              <a:t>8</a:t>
            </a:fld>
            <a:endParaRPr lang="en-US" altLang="en-US" sz="13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22216CB-B3C5-4711-8ED5-CD725BF7474C}" type="slidenum">
              <a:rPr lang="en-US" altLang="en-US" smtClean="0"/>
              <a:pPr>
                <a:defRPr/>
              </a:pPr>
              <a:t>9</a:t>
            </a:fld>
            <a:endParaRPr lang="en-US" altLang="en-US"/>
          </a:p>
        </p:txBody>
      </p:sp>
    </p:spTree>
    <p:extLst>
      <p:ext uri="{BB962C8B-B14F-4D97-AF65-F5344CB8AC3E}">
        <p14:creationId xmlns:p14="http://schemas.microsoft.com/office/powerpoint/2010/main" val="4259377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ver Page">
    <p:spTree>
      <p:nvGrpSpPr>
        <p:cNvPr id="1" name=""/>
        <p:cNvGrpSpPr/>
        <p:nvPr/>
      </p:nvGrpSpPr>
      <p:grpSpPr>
        <a:xfrm>
          <a:off x="0" y="0"/>
          <a:ext cx="0" cy="0"/>
          <a:chOff x="0" y="0"/>
          <a:chExt cx="0" cy="0"/>
        </a:xfrm>
      </p:grpSpPr>
      <p:pic>
        <p:nvPicPr>
          <p:cNvPr id="3" name="Picture 5" descr="16to9syd_BUScover.png">
            <a:extLst>
              <a:ext uri="{FF2B5EF4-FFF2-40B4-BE49-F238E27FC236}">
                <a16:creationId xmlns:a16="http://schemas.microsoft.com/office/drawing/2014/main" id="{55BFB257-66E4-42B6-87C8-9BDD5A53CA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60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p:nvPr>
        </p:nvSpPr>
        <p:spPr>
          <a:xfrm>
            <a:off x="1998985" y="771550"/>
            <a:ext cx="6893495" cy="720080"/>
          </a:xfrm>
          <a:prstGeom prst="rect">
            <a:avLst/>
          </a:prstGeom>
        </p:spPr>
        <p:txBody>
          <a:bodyPr anchor="ctr"/>
          <a:lstStyle>
            <a:lvl1pPr>
              <a:spcBef>
                <a:spcPts val="600"/>
              </a:spcBef>
              <a:buNone/>
              <a:defRPr sz="1800" baseline="0">
                <a:latin typeface="Arial"/>
                <a:cs typeface="Arial"/>
              </a:defRPr>
            </a:lvl1pPr>
            <a:lvl2pPr marL="0" indent="0">
              <a:buNone/>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2998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idx="10"/>
          </p:nvPr>
        </p:nvSpPr>
        <p:spPr>
          <a:xfrm>
            <a:off x="468313" y="1131888"/>
            <a:ext cx="8208962" cy="309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151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and Content x 2">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88364" y="1150565"/>
            <a:ext cx="3960000" cy="3076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quarter" idx="11"/>
          </p:nvPr>
        </p:nvSpPr>
        <p:spPr>
          <a:xfrm>
            <a:off x="4717275" y="1150565"/>
            <a:ext cx="3960000" cy="3076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562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9572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7643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6C119F-20F5-4832-95BD-91252041012B}"/>
              </a:ext>
            </a:extLst>
          </p:cNvPr>
          <p:cNvSpPr>
            <a:spLocks noGrp="1"/>
          </p:cNvSpPr>
          <p:nvPr>
            <p:ph type="title"/>
          </p:nvPr>
        </p:nvSpPr>
        <p:spPr bwMode="auto">
          <a:xfrm>
            <a:off x="468313" y="36195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27" name="Text Placeholder 5">
            <a:extLst>
              <a:ext uri="{FF2B5EF4-FFF2-40B4-BE49-F238E27FC236}">
                <a16:creationId xmlns:a16="http://schemas.microsoft.com/office/drawing/2014/main" id="{847B0471-C635-4709-A644-839C0EAA7879}"/>
              </a:ext>
            </a:extLst>
          </p:cNvPr>
          <p:cNvSpPr>
            <a:spLocks noGrp="1"/>
          </p:cNvSpPr>
          <p:nvPr>
            <p:ph type="body" idx="1"/>
          </p:nvPr>
        </p:nvSpPr>
        <p:spPr bwMode="auto">
          <a:xfrm>
            <a:off x="476250" y="1131888"/>
            <a:ext cx="82010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
            <a:extLst>
              <a:ext uri="{FF2B5EF4-FFF2-40B4-BE49-F238E27FC236}">
                <a16:creationId xmlns:a16="http://schemas.microsoft.com/office/drawing/2014/main" id="{A8563D7D-0D8C-40C4-8FC3-F85E340F5FA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360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49" r:id="rId1"/>
    <p:sldLayoutId id="2147484145" r:id="rId2"/>
    <p:sldLayoutId id="2147484146" r:id="rId3"/>
    <p:sldLayoutId id="2147484147" r:id="rId4"/>
    <p:sldLayoutId id="2147484148" r:id="rId5"/>
  </p:sldLayoutIdLst>
  <p:hf hdr="0" ftr="0" dt="0"/>
  <p:txStyles>
    <p:titleStyle>
      <a:lvl1pPr algn="l" rtl="0" eaLnBrk="0" fontAlgn="base" hangingPunct="0">
        <a:spcBef>
          <a:spcPct val="0"/>
        </a:spcBef>
        <a:spcAft>
          <a:spcPct val="0"/>
        </a:spcAft>
        <a:defRPr sz="3000" b="1" kern="1200">
          <a:solidFill>
            <a:schemeClr val="tx1"/>
          </a:solidFill>
          <a:latin typeface="+mj-lt"/>
          <a:ea typeface="ＭＳ Ｐゴシック" charset="-128"/>
          <a:cs typeface="ＭＳ Ｐゴシック" charset="-128"/>
        </a:defRPr>
      </a:lvl1pPr>
      <a:lvl2pPr algn="l" rtl="0" eaLnBrk="0" fontAlgn="base" hangingPunct="0">
        <a:spcBef>
          <a:spcPct val="0"/>
        </a:spcBef>
        <a:spcAft>
          <a:spcPct val="0"/>
        </a:spcAft>
        <a:defRPr sz="3000" b="1">
          <a:solidFill>
            <a:schemeClr val="tx1"/>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b="1">
          <a:solidFill>
            <a:schemeClr val="tx1"/>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b="1">
          <a:solidFill>
            <a:schemeClr val="tx1"/>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b="1">
          <a:solidFill>
            <a:schemeClr val="tx1"/>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Sommet" pitchFamily="50" charset="0"/>
        </a:defRPr>
      </a:lvl6pPr>
      <a:lvl7pPr marL="914400" algn="ctr" rtl="0" eaLnBrk="1" fontAlgn="base" hangingPunct="1">
        <a:spcBef>
          <a:spcPct val="0"/>
        </a:spcBef>
        <a:spcAft>
          <a:spcPct val="0"/>
        </a:spcAft>
        <a:defRPr sz="4400">
          <a:solidFill>
            <a:schemeClr val="tx1"/>
          </a:solidFill>
          <a:latin typeface="Sommet" pitchFamily="50" charset="0"/>
        </a:defRPr>
      </a:lvl7pPr>
      <a:lvl8pPr marL="1371600" algn="ctr" rtl="0" eaLnBrk="1" fontAlgn="base" hangingPunct="1">
        <a:spcBef>
          <a:spcPct val="0"/>
        </a:spcBef>
        <a:spcAft>
          <a:spcPct val="0"/>
        </a:spcAft>
        <a:defRPr sz="4400">
          <a:solidFill>
            <a:schemeClr val="tx1"/>
          </a:solidFill>
          <a:latin typeface="Sommet" pitchFamily="50" charset="0"/>
        </a:defRPr>
      </a:lvl8pPr>
      <a:lvl9pPr marL="1828800" algn="ctr" rtl="0" eaLnBrk="1" fontAlgn="base" hangingPunct="1">
        <a:spcBef>
          <a:spcPct val="0"/>
        </a:spcBef>
        <a:spcAft>
          <a:spcPct val="0"/>
        </a:spcAft>
        <a:defRPr sz="4400">
          <a:solidFill>
            <a:schemeClr val="tx1"/>
          </a:solidFill>
          <a:latin typeface="Sommet" pitchFamily="50" charset="0"/>
        </a:defRPr>
      </a:lvl9pPr>
    </p:titleStyle>
    <p:bodyStyle>
      <a:lvl1pPr marL="342900" indent="-342900" algn="l" rtl="0" eaLnBrk="0" fontAlgn="base" hangingPunct="0">
        <a:spcBef>
          <a:spcPts val="1200"/>
        </a:spcBef>
        <a:spcAft>
          <a:spcPct val="0"/>
        </a:spcAft>
        <a:buFont typeface="Arial" panose="020B0604020202020204" pitchFamily="34" charset="0"/>
        <a:defRPr sz="1600" kern="1200">
          <a:solidFill>
            <a:schemeClr val="tx1"/>
          </a:solidFill>
          <a:latin typeface="+mn-lt"/>
          <a:ea typeface="ＭＳ Ｐゴシック" charset="-128"/>
          <a:cs typeface="ＭＳ Ｐゴシック" charset="-128"/>
        </a:defRPr>
      </a:lvl1pPr>
      <a:lvl2pPr marL="269875" indent="-269875" algn="l" rtl="0" eaLnBrk="0" fontAlgn="base" hangingPunct="0">
        <a:spcBef>
          <a:spcPts val="1200"/>
        </a:spcBef>
        <a:spcAft>
          <a:spcPct val="0"/>
        </a:spcAft>
        <a:buFont typeface="Arial" panose="020B0604020202020204" pitchFamily="34" charset="0"/>
        <a:buChar char="•"/>
        <a:defRPr sz="1600" kern="1200">
          <a:solidFill>
            <a:schemeClr val="tx1"/>
          </a:solidFill>
          <a:latin typeface="+mn-lt"/>
          <a:ea typeface="ＭＳ Ｐゴシック" charset="-128"/>
          <a:cs typeface="ＭＳ Ｐゴシック" charset="0"/>
        </a:defRPr>
      </a:lvl2pPr>
      <a:lvl3pPr marL="539750" indent="-269875" algn="l" rtl="0" eaLnBrk="0" fontAlgn="base" hangingPunct="0">
        <a:spcBef>
          <a:spcPts val="900"/>
        </a:spcBef>
        <a:spcAft>
          <a:spcPct val="0"/>
        </a:spcAft>
        <a:buFont typeface="Lucida Grande"/>
        <a:buChar char="–"/>
        <a:defRPr sz="1600" kern="1200">
          <a:solidFill>
            <a:schemeClr val="tx1"/>
          </a:solidFill>
          <a:latin typeface="+mn-lt"/>
          <a:ea typeface="ヒラギノ角ゴ Pro W3" pitchFamily="-60" charset="-128"/>
          <a:cs typeface="ヒラギノ角ゴ Pro W3" charset="-128"/>
        </a:defRPr>
      </a:lvl3pPr>
      <a:lvl4pPr marL="809625" indent="-269875" algn="l" rtl="0" eaLnBrk="0" fontAlgn="base" hangingPunct="0">
        <a:spcBef>
          <a:spcPts val="600"/>
        </a:spcBef>
        <a:spcAft>
          <a:spcPct val="0"/>
        </a:spcAft>
        <a:buFont typeface="Lucida Grande"/>
        <a:buChar char="»"/>
        <a:defRPr sz="1600" kern="1200">
          <a:solidFill>
            <a:schemeClr val="tx1"/>
          </a:solidFill>
          <a:latin typeface="+mn-lt"/>
          <a:ea typeface="ヒラギノ角ゴ Pro W3" pitchFamily="-60" charset="-128"/>
          <a:cs typeface="ヒラギノ角ゴ Pro W3" charset="-128"/>
        </a:defRPr>
      </a:lvl4pPr>
      <a:lvl5pPr marL="1079500" indent="-269875" algn="l" rtl="0" eaLnBrk="0" fontAlgn="base" hangingPunct="0">
        <a:spcBef>
          <a:spcPts val="600"/>
        </a:spcBef>
        <a:spcAft>
          <a:spcPct val="0"/>
        </a:spcAft>
        <a:buFont typeface="Wingdings" panose="05000000000000000000" pitchFamily="2"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media" Target="../media/media6.mp4"/><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6.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45C96818-E021-4194-BCBD-CE4053E2AF43}"/>
              </a:ext>
            </a:extLst>
          </p:cNvPr>
          <p:cNvSpPr>
            <a:spLocks noGrp="1"/>
          </p:cNvSpPr>
          <p:nvPr>
            <p:ph type="body" sz="quarter" idx="10"/>
          </p:nvPr>
        </p:nvSpPr>
        <p:spPr>
          <a:xfrm>
            <a:off x="1835150" y="842963"/>
            <a:ext cx="7200900" cy="792162"/>
          </a:xfrm>
        </p:spPr>
        <p:txBody>
          <a:bodyPr anchor="b"/>
          <a:lstStyle/>
          <a:p>
            <a:pPr marL="0" indent="0" algn="ctr" eaLnBrk="1" hangingPunct="1"/>
            <a:r>
              <a:rPr lang="en-GB" altLang="en-US" sz="2400" b="1">
                <a:solidFill>
                  <a:schemeClr val="tx2"/>
                </a:solidFill>
                <a:latin typeface="Arial" panose="020B0604020202020204" pitchFamily="34" charset="0"/>
                <a:ea typeface="ＭＳ Ｐゴシック" panose="020B0600070205080204" pitchFamily="34" charset="-128"/>
                <a:cs typeface="Microsoft Sans Serif" panose="020B0604020202020204" pitchFamily="34" charset="0"/>
              </a:rPr>
              <a:t>Gender Equity in Africa: Intersection of Research, Training and Capacity Building</a:t>
            </a:r>
          </a:p>
        </p:txBody>
      </p:sp>
      <p:sp>
        <p:nvSpPr>
          <p:cNvPr id="5123" name="TextBox 1">
            <a:extLst>
              <a:ext uri="{FF2B5EF4-FFF2-40B4-BE49-F238E27FC236}">
                <a16:creationId xmlns:a16="http://schemas.microsoft.com/office/drawing/2014/main" id="{C9BE7373-C919-494A-9DAD-A5A2CDAF563F}"/>
              </a:ext>
            </a:extLst>
          </p:cNvPr>
          <p:cNvSpPr txBox="1">
            <a:spLocks noChangeArrowheads="1"/>
          </p:cNvSpPr>
          <p:nvPr/>
        </p:nvSpPr>
        <p:spPr bwMode="auto">
          <a:xfrm>
            <a:off x="8747125" y="4095750"/>
            <a:ext cx="184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endParaRPr lang="en-US" altLang="en-US" sz="1100" b="1">
              <a:latin typeface="Sommet Bold" pitchFamily="50" charset="0"/>
            </a:endParaRPr>
          </a:p>
        </p:txBody>
      </p:sp>
      <p:sp>
        <p:nvSpPr>
          <p:cNvPr id="4" name="Rectangle 3">
            <a:extLst>
              <a:ext uri="{FF2B5EF4-FFF2-40B4-BE49-F238E27FC236}">
                <a16:creationId xmlns:a16="http://schemas.microsoft.com/office/drawing/2014/main" id="{FE0513AE-3E0D-49C8-982D-90C83194831A}"/>
              </a:ext>
            </a:extLst>
          </p:cNvPr>
          <p:cNvSpPr>
            <a:spLocks noChangeArrowheads="1"/>
          </p:cNvSpPr>
          <p:nvPr/>
        </p:nvSpPr>
        <p:spPr bwMode="auto">
          <a:xfrm>
            <a:off x="0" y="2825750"/>
            <a:ext cx="9144000" cy="1239838"/>
          </a:xfrm>
          <a:prstGeom prst="rect">
            <a:avLst/>
          </a:prstGeom>
          <a:noFill/>
          <a:ln>
            <a:noFill/>
          </a:ln>
        </p:spPr>
        <p:txBody>
          <a:bodyPr tIns="177744" bIns="76176" anchor="ctr">
            <a:spAutoFit/>
          </a:bodyPr>
          <a:lstStyle/>
          <a:p>
            <a:pPr algn="ctr">
              <a:defRPr/>
            </a:pPr>
            <a:r>
              <a:rPr lang="en-AU" sz="1600" b="1" dirty="0">
                <a:solidFill>
                  <a:srgbClr val="C00000"/>
                </a:solidFill>
                <a:latin typeface="+mj-lt"/>
                <a:ea typeface="Calibri" panose="020F0502020204030204" pitchFamily="34" charset="0"/>
                <a:cs typeface="ＭＳ Ｐゴシック" charset="-128"/>
              </a:rPr>
              <a:t>PRESENTERS:</a:t>
            </a:r>
          </a:p>
          <a:p>
            <a:pPr algn="ctr">
              <a:defRPr/>
            </a:pPr>
            <a:r>
              <a:rPr lang="en-AU" sz="1600" b="1" dirty="0">
                <a:solidFill>
                  <a:schemeClr val="tx2"/>
                </a:solidFill>
                <a:latin typeface="+mj-lt"/>
                <a:ea typeface="Calibri" panose="020F0502020204030204" pitchFamily="34" charset="0"/>
                <a:cs typeface="ＭＳ Ｐゴシック" charset="-128"/>
              </a:rPr>
              <a:t>Professor Prem Ramburuth (UNSW)</a:t>
            </a:r>
          </a:p>
          <a:p>
            <a:pPr algn="ctr">
              <a:defRPr/>
            </a:pPr>
            <a:r>
              <a:rPr lang="en-AU" sz="1600" b="1" dirty="0">
                <a:solidFill>
                  <a:schemeClr val="tx2"/>
                </a:solidFill>
                <a:latin typeface="+mj-lt"/>
                <a:ea typeface="Calibri" panose="020F0502020204030204" pitchFamily="34" charset="0"/>
                <a:cs typeface="ＭＳ Ｐゴシック" charset="-128"/>
              </a:rPr>
              <a:t>Dr Melody Mentz-Coetzee (UP)</a:t>
            </a:r>
          </a:p>
          <a:p>
            <a:pPr algn="ctr">
              <a:defRPr/>
            </a:pPr>
            <a:r>
              <a:rPr lang="en-AU" sz="1600" b="1" dirty="0">
                <a:solidFill>
                  <a:schemeClr val="tx2"/>
                </a:solidFill>
                <a:latin typeface="+mj-lt"/>
                <a:ea typeface="Calibri" panose="020F0502020204030204" pitchFamily="34" charset="0"/>
                <a:cs typeface="ＭＳ Ｐゴシック" charset="-128"/>
              </a:rPr>
              <a:t>Associate Professor Nasima Carrim (UP</a:t>
            </a:r>
            <a:r>
              <a:rPr lang="en-AU" sz="1600" dirty="0">
                <a:solidFill>
                  <a:schemeClr val="tx2"/>
                </a:solidFill>
                <a:latin typeface="+mj-lt"/>
                <a:ea typeface="Calibri" panose="020F0502020204030204" pitchFamily="34" charset="0"/>
                <a:cs typeface="ＭＳ Ｐゴシック" charset="-128"/>
              </a:rPr>
              <a:t>)</a:t>
            </a:r>
          </a:p>
        </p:txBody>
      </p:sp>
      <p:pic>
        <p:nvPicPr>
          <p:cNvPr id="2" name="Audio 1">
            <a:hlinkClick r:id="" action="ppaction://media"/>
            <a:extLst>
              <a:ext uri="{FF2B5EF4-FFF2-40B4-BE49-F238E27FC236}">
                <a16:creationId xmlns:a16="http://schemas.microsoft.com/office/drawing/2014/main" id="{DCAB7BA6-1745-4689-BD2B-AD1A7C9D3A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16"/>
    </mc:Choice>
    <mc:Fallback xmlns="">
      <p:transition spd="slow" advTm="1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F39EF2B-C493-494C-B71D-E288C08A4362}"/>
              </a:ext>
            </a:extLst>
          </p:cNvPr>
          <p:cNvSpPr>
            <a:spLocks noGrp="1"/>
          </p:cNvSpPr>
          <p:nvPr>
            <p:ph type="title"/>
          </p:nvPr>
        </p:nvSpPr>
        <p:spPr>
          <a:xfrm>
            <a:off x="250825" y="123825"/>
            <a:ext cx="8353425" cy="368300"/>
          </a:xfrm>
        </p:spPr>
        <p:txBody>
          <a:bodyPr/>
          <a:lstStyle/>
          <a:p>
            <a:pPr algn="ctr" eaLnBrk="1" hangingPunct="1"/>
            <a:r>
              <a:rPr lang="en-AU" altLang="en-US" sz="2400">
                <a:solidFill>
                  <a:srgbClr val="C00000"/>
                </a:solidFill>
                <a:ea typeface="ＭＳ Ｐゴシック" panose="020B0600070205080204" pitchFamily="34" charset="-128"/>
              </a:rPr>
              <a:t>Moving Forward (2021)</a:t>
            </a:r>
            <a:endParaRPr lang="en-AU" altLang="en-US" sz="240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EC23D06C-6485-4224-A589-E4B9012DF2C3}"/>
              </a:ext>
            </a:extLst>
          </p:cNvPr>
          <p:cNvSpPr>
            <a:spLocks noGrp="1"/>
          </p:cNvSpPr>
          <p:nvPr>
            <p:ph type="body" idx="10"/>
          </p:nvPr>
        </p:nvSpPr>
        <p:spPr>
          <a:xfrm>
            <a:off x="415925" y="790575"/>
            <a:ext cx="8728075" cy="4332288"/>
          </a:xfrm>
        </p:spPr>
        <p:txBody>
          <a:bodyPr/>
          <a:lstStyle/>
          <a:p>
            <a:pPr eaLnBrk="1" hangingPunct="1">
              <a:buClr>
                <a:srgbClr val="C00000"/>
              </a:buClr>
              <a:buFont typeface="Wingdings" panose="05000000000000000000" pitchFamily="2" charset="2"/>
              <a:buChar char="v"/>
              <a:defRPr/>
            </a:pPr>
            <a:r>
              <a:rPr lang="en-AU" dirty="0">
                <a:solidFill>
                  <a:schemeClr val="accent6"/>
                </a:solidFill>
              </a:rPr>
              <a:t>COVID-19 has caused significant delays in the project – but project activities will resume shortly to prepare for engagement with Early Career Researchers in early 2021.</a:t>
            </a:r>
          </a:p>
          <a:p>
            <a:pPr eaLnBrk="1" hangingPunct="1">
              <a:buClr>
                <a:srgbClr val="C00000"/>
              </a:buClr>
              <a:buFont typeface="Wingdings" panose="05000000000000000000" pitchFamily="2" charset="2"/>
              <a:buChar char="v"/>
              <a:defRPr/>
            </a:pPr>
            <a:r>
              <a:rPr lang="en-AU" dirty="0">
                <a:solidFill>
                  <a:schemeClr val="accent6"/>
                </a:solidFill>
              </a:rPr>
              <a:t>The pandemic has highlighted two key issues that bear direct relevance to the project. </a:t>
            </a:r>
          </a:p>
          <a:p>
            <a:pPr marL="752475" lvl="3" indent="-285750" eaLnBrk="1" hangingPunct="1">
              <a:spcAft>
                <a:spcPts val="600"/>
              </a:spcAft>
              <a:buFont typeface="Arial" panose="020B0604020202020204" pitchFamily="34" charset="0"/>
              <a:buChar char="•"/>
              <a:defRPr/>
            </a:pPr>
            <a:r>
              <a:rPr lang="en-AU" dirty="0">
                <a:solidFill>
                  <a:schemeClr val="accent6"/>
                </a:solidFill>
              </a:rPr>
              <a:t>Food and nutrition security came under further threat as responses to the pandemic were implemented. Clearly demonstrated the need for improved resilience and transformation of African food systems. </a:t>
            </a:r>
          </a:p>
          <a:p>
            <a:pPr marL="752475" lvl="3" indent="-285750" eaLnBrk="1" hangingPunct="1">
              <a:buFont typeface="Arial" panose="020B0604020202020204" pitchFamily="34" charset="0"/>
              <a:buChar char="•"/>
              <a:defRPr/>
            </a:pPr>
            <a:r>
              <a:rPr lang="en-AU" dirty="0">
                <a:solidFill>
                  <a:schemeClr val="accent6"/>
                </a:solidFill>
              </a:rPr>
              <a:t>Women have been disproportionately negatively affected by the </a:t>
            </a:r>
          </a:p>
          <a:p>
            <a:pPr marL="712788" lvl="3" indent="0" eaLnBrk="1" hangingPunct="1">
              <a:spcBef>
                <a:spcPts val="0"/>
              </a:spcBef>
              <a:spcAft>
                <a:spcPts val="600"/>
              </a:spcAft>
              <a:buFont typeface="Lucida Grande"/>
              <a:buNone/>
              <a:defRPr/>
            </a:pPr>
            <a:r>
              <a:rPr lang="en-AU" dirty="0">
                <a:solidFill>
                  <a:schemeClr val="accent6"/>
                </a:solidFill>
              </a:rPr>
              <a:t>pandemic, including within the research system. </a:t>
            </a:r>
          </a:p>
          <a:p>
            <a:pPr marL="752475" lvl="3" indent="-285750" eaLnBrk="1" hangingPunct="1">
              <a:buFont typeface="Arial" panose="020B0604020202020204" pitchFamily="34" charset="0"/>
              <a:buChar char="•"/>
              <a:defRPr/>
            </a:pPr>
            <a:r>
              <a:rPr lang="en-AU" dirty="0">
                <a:solidFill>
                  <a:schemeClr val="accent6"/>
                </a:solidFill>
              </a:rPr>
              <a:t>It is critical to ensure that the long-term impact of the pandemic                                        does not further disadvantage aspiring young female food                                                          systems researchers.</a:t>
            </a:r>
            <a:endParaRPr lang="en-AU" dirty="0"/>
          </a:p>
          <a:p>
            <a:pPr eaLnBrk="1" hangingPunct="1">
              <a:buFont typeface="Arial" charset="0"/>
              <a:buNone/>
              <a:defRPr/>
            </a:pPr>
            <a:endParaRPr lang="en-AU" dirty="0"/>
          </a:p>
        </p:txBody>
      </p:sp>
      <p:pic>
        <p:nvPicPr>
          <p:cNvPr id="18436" name="Picture 7" descr="The State of Food Security and Nutrition in the World 2019">
            <a:extLst>
              <a:ext uri="{FF2B5EF4-FFF2-40B4-BE49-F238E27FC236}">
                <a16:creationId xmlns:a16="http://schemas.microsoft.com/office/drawing/2014/main" id="{253EC312-930D-47F6-AFFF-53511AB8F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2571750"/>
            <a:ext cx="205105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91675AE8-72AC-45AA-975D-3C582DCD03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288"/>
    </mc:Choice>
    <mc:Fallback>
      <p:transition spd="slow" advTm="49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6F0A-AF29-474A-BC46-D58D517E3C28}"/>
              </a:ext>
            </a:extLst>
          </p:cNvPr>
          <p:cNvSpPr>
            <a:spLocks noGrp="1"/>
          </p:cNvSpPr>
          <p:nvPr>
            <p:ph type="title"/>
          </p:nvPr>
        </p:nvSpPr>
        <p:spPr>
          <a:xfrm>
            <a:off x="457200" y="2340768"/>
            <a:ext cx="8229600" cy="615553"/>
          </a:xfrm>
        </p:spPr>
        <p:txBody>
          <a:bodyPr/>
          <a:lstStyle/>
          <a:p>
            <a:pPr algn="ctr"/>
            <a:r>
              <a:rPr lang="en-US" sz="4000" dirty="0">
                <a:solidFill>
                  <a:srgbClr val="C00000"/>
                </a:solidFill>
              </a:rPr>
              <a:t>Thank you!</a:t>
            </a:r>
            <a:endParaRPr lang="en-GB" sz="4000" dirty="0">
              <a:solidFill>
                <a:srgbClr val="C00000"/>
              </a:solidFill>
            </a:endParaRPr>
          </a:p>
        </p:txBody>
      </p:sp>
      <p:pic>
        <p:nvPicPr>
          <p:cNvPr id="5" name="Audio 4">
            <a:hlinkClick r:id="" action="ppaction://media"/>
            <a:extLst>
              <a:ext uri="{FF2B5EF4-FFF2-40B4-BE49-F238E27FC236}">
                <a16:creationId xmlns:a16="http://schemas.microsoft.com/office/drawing/2014/main" id="{A35E7F46-FE85-41F7-BD26-E257BBA749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54554854"/>
      </p:ext>
    </p:extLst>
  </p:cSld>
  <p:clrMapOvr>
    <a:masterClrMapping/>
  </p:clrMapOvr>
  <mc:AlternateContent xmlns:mc="http://schemas.openxmlformats.org/markup-compatibility/2006">
    <mc:Choice xmlns:p14="http://schemas.microsoft.com/office/powerpoint/2010/main" Requires="p14">
      <p:transition spd="slow" p14:dur="2000" advTm="5851"/>
    </mc:Choice>
    <mc:Fallback>
      <p:transition spd="slow" advTm="5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5B0A235-523B-448B-A003-522AA1230951}"/>
              </a:ext>
            </a:extLst>
          </p:cNvPr>
          <p:cNvSpPr>
            <a:spLocks noGrp="1"/>
          </p:cNvSpPr>
          <p:nvPr>
            <p:ph type="title"/>
          </p:nvPr>
        </p:nvSpPr>
        <p:spPr>
          <a:xfrm>
            <a:off x="198438" y="114300"/>
            <a:ext cx="8893175" cy="369888"/>
          </a:xfrm>
        </p:spPr>
        <p:txBody>
          <a:bodyPr/>
          <a:lstStyle/>
          <a:p>
            <a:pPr eaLnBrk="1" hangingPunct="1"/>
            <a:r>
              <a:rPr lang="en-AU" altLang="en-US" sz="2400">
                <a:solidFill>
                  <a:schemeClr val="tx2"/>
                </a:solidFill>
                <a:ea typeface="ＭＳ Ｐゴシック" panose="020B0600070205080204" pitchFamily="34" charset="-128"/>
                <a:cs typeface="Microsoft Sans Serif" panose="020B0604020202020204" pitchFamily="34" charset="0"/>
              </a:rPr>
              <a:t>Intersection &amp; Networks in Current Gender Projects in Africa</a:t>
            </a:r>
          </a:p>
        </p:txBody>
      </p:sp>
      <p:graphicFrame>
        <p:nvGraphicFramePr>
          <p:cNvPr id="6" name="Diagram 5">
            <a:extLst>
              <a:ext uri="{FF2B5EF4-FFF2-40B4-BE49-F238E27FC236}">
                <a16:creationId xmlns:a16="http://schemas.microsoft.com/office/drawing/2014/main" id="{93A5E360-6DAC-4D6B-8A7F-C79F0C4FC9F4}"/>
              </a:ext>
            </a:extLst>
          </p:cNvPr>
          <p:cNvGraphicFramePr/>
          <p:nvPr/>
        </p:nvGraphicFramePr>
        <p:xfrm>
          <a:off x="107504" y="555526"/>
          <a:ext cx="8892474" cy="4032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Straight Arrow Connector 4">
            <a:extLst>
              <a:ext uri="{FF2B5EF4-FFF2-40B4-BE49-F238E27FC236}">
                <a16:creationId xmlns:a16="http://schemas.microsoft.com/office/drawing/2014/main" id="{5AB91426-A434-421B-BA4D-757514E18E72}"/>
              </a:ext>
            </a:extLst>
          </p:cNvPr>
          <p:cNvCxnSpPr>
            <a:cxnSpLocks/>
          </p:cNvCxnSpPr>
          <p:nvPr/>
        </p:nvCxnSpPr>
        <p:spPr>
          <a:xfrm>
            <a:off x="2843213" y="2166938"/>
            <a:ext cx="495300" cy="231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5CC3732-21DF-4D81-9368-A1F1E0E3D4DD}"/>
              </a:ext>
            </a:extLst>
          </p:cNvPr>
          <p:cNvCxnSpPr>
            <a:cxnSpLocks/>
          </p:cNvCxnSpPr>
          <p:nvPr/>
        </p:nvCxnSpPr>
        <p:spPr>
          <a:xfrm flipH="1">
            <a:off x="5705475" y="2166938"/>
            <a:ext cx="485775" cy="14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D7FADE3-C8C6-4DDC-9CCE-29FC9A14F66C}"/>
              </a:ext>
            </a:extLst>
          </p:cNvPr>
          <p:cNvCxnSpPr/>
          <p:nvPr/>
        </p:nvCxnSpPr>
        <p:spPr>
          <a:xfrm flipH="1" flipV="1">
            <a:off x="5661025" y="2957513"/>
            <a:ext cx="431800" cy="217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07FAA3-4DC7-4D8F-94FC-58ADD044B8B3}"/>
              </a:ext>
            </a:extLst>
          </p:cNvPr>
          <p:cNvCxnSpPr>
            <a:cxnSpLocks/>
          </p:cNvCxnSpPr>
          <p:nvPr/>
        </p:nvCxnSpPr>
        <p:spPr>
          <a:xfrm flipV="1">
            <a:off x="4535488" y="2968625"/>
            <a:ext cx="0" cy="323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4A372DA-A0C9-4DB7-9D51-245CB86749B8}"/>
              </a:ext>
            </a:extLst>
          </p:cNvPr>
          <p:cNvCxnSpPr>
            <a:cxnSpLocks/>
          </p:cNvCxnSpPr>
          <p:nvPr/>
        </p:nvCxnSpPr>
        <p:spPr>
          <a:xfrm>
            <a:off x="4500563" y="1492250"/>
            <a:ext cx="0" cy="358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E20C342-7752-4D04-8867-DDBAE40A0034}"/>
              </a:ext>
            </a:extLst>
          </p:cNvPr>
          <p:cNvCxnSpPr>
            <a:cxnSpLocks/>
          </p:cNvCxnSpPr>
          <p:nvPr/>
        </p:nvCxnSpPr>
        <p:spPr>
          <a:xfrm flipV="1">
            <a:off x="2916238" y="2903538"/>
            <a:ext cx="495300" cy="227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E8CC9C46-3709-441E-A075-9F290B3859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90"/>
    </mc:Choice>
    <mc:Fallback xmlns="">
      <p:transition spd="slow" advTm="4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8">
            <a:extLst>
              <a:ext uri="{FF2B5EF4-FFF2-40B4-BE49-F238E27FC236}">
                <a16:creationId xmlns:a16="http://schemas.microsoft.com/office/drawing/2014/main" id="{F29A8872-AACF-4AD2-A49A-9BBA7CE5CF9E}"/>
              </a:ext>
            </a:extLst>
          </p:cNvPr>
          <p:cNvSpPr txBox="1">
            <a:spLocks noChangeArrowheads="1"/>
          </p:cNvSpPr>
          <p:nvPr/>
        </p:nvSpPr>
        <p:spPr bwMode="auto">
          <a:xfrm>
            <a:off x="1979613" y="285750"/>
            <a:ext cx="71643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AU" altLang="en-US" sz="2600" b="1">
                <a:solidFill>
                  <a:srgbClr val="C00000"/>
                </a:solidFill>
                <a:cs typeface="Microsoft Sans Serif" panose="020B0604020202020204" pitchFamily="34" charset="0"/>
              </a:rPr>
              <a:t>PRDF 1: Empowerment in the Workplace: Women in Africa </a:t>
            </a:r>
            <a:r>
              <a:rPr lang="en-AU" altLang="en-US" sz="2000">
                <a:solidFill>
                  <a:srgbClr val="000000"/>
                </a:solidFill>
                <a:latin typeface="Calibri" panose="020F0502020204030204" pitchFamily="34" charset="0"/>
              </a:rPr>
              <a:t>	</a:t>
            </a:r>
            <a:br>
              <a:rPr lang="en-AU" altLang="en-US" sz="2000">
                <a:solidFill>
                  <a:srgbClr val="000000"/>
                </a:solidFill>
                <a:latin typeface="Calibri" panose="020F0502020204030204" pitchFamily="34" charset="0"/>
              </a:rPr>
            </a:br>
            <a:endParaRPr lang="en-GB" altLang="en-US"/>
          </a:p>
        </p:txBody>
      </p:sp>
      <p:sp>
        <p:nvSpPr>
          <p:cNvPr id="11" name="TextBox 10">
            <a:extLst>
              <a:ext uri="{FF2B5EF4-FFF2-40B4-BE49-F238E27FC236}">
                <a16:creationId xmlns:a16="http://schemas.microsoft.com/office/drawing/2014/main" id="{B7BEA9E0-EF76-43BB-81F5-E0AF2535D519}"/>
              </a:ext>
            </a:extLst>
          </p:cNvPr>
          <p:cNvSpPr txBox="1"/>
          <p:nvPr/>
        </p:nvSpPr>
        <p:spPr>
          <a:xfrm>
            <a:off x="4140200" y="1419225"/>
            <a:ext cx="4949825" cy="2379663"/>
          </a:xfrm>
          <a:prstGeom prst="rect">
            <a:avLst/>
          </a:prstGeom>
          <a:noFill/>
        </p:spPr>
        <p:txBody>
          <a:bodyPr>
            <a:spAutoFit/>
          </a:bodyPr>
          <a:lstStyle/>
          <a:p>
            <a:pPr marL="457200" algn="ctr">
              <a:lnSpc>
                <a:spcPct val="107000"/>
              </a:lnSpc>
              <a:spcBef>
                <a:spcPts val="600"/>
              </a:spcBef>
              <a:defRPr/>
            </a:pPr>
            <a:r>
              <a:rPr lang="en-AU" sz="1600" b="1" dirty="0">
                <a:solidFill>
                  <a:schemeClr val="accent6"/>
                </a:solidFill>
                <a:latin typeface="Arial" charset="0"/>
                <a:ea typeface="ＭＳ Ｐゴシック" charset="-128"/>
                <a:cs typeface="ＭＳ Ｐゴシック" charset="-128"/>
              </a:rPr>
              <a:t>Team Members: </a:t>
            </a:r>
          </a:p>
          <a:p>
            <a:pPr marL="357188" indent="-268288">
              <a:lnSpc>
                <a:spcPct val="107000"/>
              </a:lnSpc>
              <a:spcBef>
                <a:spcPts val="600"/>
              </a:spcBef>
              <a:buFont typeface="Arial" panose="020B0604020202020204" pitchFamily="34" charset="0"/>
              <a:buChar char="•"/>
              <a:defRPr/>
            </a:pPr>
            <a:r>
              <a:rPr lang="en-AU" sz="1600" dirty="0">
                <a:solidFill>
                  <a:schemeClr val="accent6"/>
                </a:solidFill>
                <a:latin typeface="Arial" charset="0"/>
                <a:ea typeface="ＭＳ Ｐゴシック" charset="-128"/>
                <a:cs typeface="Times New Roman" panose="02020603050405020304" pitchFamily="18" charset="0"/>
              </a:rPr>
              <a:t>Prof Prem Ramburuth (Lead) UNSW Sydney</a:t>
            </a:r>
          </a:p>
          <a:p>
            <a:pPr marL="357188" indent="-268288">
              <a:lnSpc>
                <a:spcPct val="107000"/>
              </a:lnSpc>
              <a:spcBef>
                <a:spcPts val="600"/>
              </a:spcBef>
              <a:buFont typeface="Arial" panose="020B0604020202020204" pitchFamily="34" charset="0"/>
              <a:buChar char="•"/>
              <a:defRPr/>
            </a:pPr>
            <a:r>
              <a:rPr lang="en-AU" sz="1600" dirty="0">
                <a:solidFill>
                  <a:schemeClr val="accent6"/>
                </a:solidFill>
                <a:latin typeface="Arial" charset="0"/>
                <a:ea typeface="ＭＳ Ｐゴシック" charset="-128"/>
                <a:cs typeface="Times New Roman" panose="02020603050405020304" pitchFamily="18" charset="0"/>
              </a:rPr>
              <a:t>Dr </a:t>
            </a:r>
            <a:r>
              <a:rPr lang="en-AU" sz="1600" dirty="0" err="1">
                <a:solidFill>
                  <a:schemeClr val="accent6"/>
                </a:solidFill>
                <a:latin typeface="Arial" charset="0"/>
                <a:ea typeface="ＭＳ Ｐゴシック" charset="-128"/>
                <a:cs typeface="Times New Roman" panose="02020603050405020304" pitchFamily="18" charset="0"/>
              </a:rPr>
              <a:t>Olayide</a:t>
            </a:r>
            <a:r>
              <a:rPr lang="en-AU" sz="1600" dirty="0">
                <a:solidFill>
                  <a:schemeClr val="accent6"/>
                </a:solidFill>
                <a:latin typeface="Arial" charset="0"/>
                <a:ea typeface="ＭＳ Ｐゴシック" charset="-128"/>
                <a:cs typeface="Times New Roman" panose="02020603050405020304" pitchFamily="18" charset="0"/>
              </a:rPr>
              <a:t> </a:t>
            </a:r>
            <a:r>
              <a:rPr lang="en-AU" sz="1600" dirty="0" err="1">
                <a:solidFill>
                  <a:schemeClr val="accent6"/>
                </a:solidFill>
                <a:latin typeface="Arial" charset="0"/>
                <a:ea typeface="ＭＳ Ｐゴシック" charset="-128"/>
                <a:cs typeface="Times New Roman" panose="02020603050405020304" pitchFamily="18" charset="0"/>
              </a:rPr>
              <a:t>Ogunsiji</a:t>
            </a:r>
            <a:r>
              <a:rPr lang="en-AU" sz="1600" dirty="0">
                <a:solidFill>
                  <a:schemeClr val="accent6"/>
                </a:solidFill>
                <a:latin typeface="Arial" charset="0"/>
                <a:ea typeface="ＭＳ Ｐゴシック" charset="-128"/>
                <a:cs typeface="Times New Roman" panose="02020603050405020304" pitchFamily="18" charset="0"/>
              </a:rPr>
              <a:t> (Co-Lead) WSU</a:t>
            </a:r>
          </a:p>
          <a:p>
            <a:pPr marL="357188" indent="-268288">
              <a:lnSpc>
                <a:spcPct val="107000"/>
              </a:lnSpc>
              <a:spcBef>
                <a:spcPts val="600"/>
              </a:spcBef>
              <a:buFont typeface="Arial" panose="020B0604020202020204" pitchFamily="34" charset="0"/>
              <a:buChar char="•"/>
              <a:defRPr/>
            </a:pPr>
            <a:r>
              <a:rPr lang="en-AU" sz="1600" dirty="0">
                <a:solidFill>
                  <a:schemeClr val="accent6"/>
                </a:solidFill>
                <a:latin typeface="Arial" charset="0"/>
                <a:ea typeface="ＭＳ Ｐゴシック" charset="-128"/>
                <a:cs typeface="Times New Roman" panose="02020603050405020304" pitchFamily="18" charset="0"/>
              </a:rPr>
              <a:t>A/Prof Nasima Carrim UP, South Africa</a:t>
            </a:r>
          </a:p>
          <a:p>
            <a:pPr marL="357188" indent="-268288">
              <a:lnSpc>
                <a:spcPct val="107000"/>
              </a:lnSpc>
              <a:spcBef>
                <a:spcPts val="600"/>
              </a:spcBef>
              <a:buFont typeface="Arial" panose="020B0604020202020204" pitchFamily="34" charset="0"/>
              <a:buChar char="•"/>
              <a:defRPr/>
            </a:pPr>
            <a:r>
              <a:rPr lang="en-AU" sz="1600" dirty="0">
                <a:solidFill>
                  <a:schemeClr val="accent6"/>
                </a:solidFill>
                <a:latin typeface="Arial" charset="0"/>
                <a:ea typeface="ＭＳ Ｐゴシック" charset="-128"/>
                <a:cs typeface="Times New Roman" panose="02020603050405020304" pitchFamily="18" charset="0"/>
              </a:rPr>
              <a:t>A/P Abimbola Oluwatosin Uni. of </a:t>
            </a:r>
            <a:r>
              <a:rPr lang="en-AU" sz="1600" dirty="0" err="1">
                <a:solidFill>
                  <a:schemeClr val="accent6"/>
                </a:solidFill>
                <a:latin typeface="Arial" charset="0"/>
                <a:ea typeface="ＭＳ Ｐゴシック" charset="-128"/>
                <a:cs typeface="Times New Roman" panose="02020603050405020304" pitchFamily="18" charset="0"/>
              </a:rPr>
              <a:t>Ibidan</a:t>
            </a:r>
            <a:r>
              <a:rPr lang="en-AU" sz="1600" dirty="0">
                <a:solidFill>
                  <a:schemeClr val="accent6"/>
                </a:solidFill>
                <a:latin typeface="Arial" charset="0"/>
                <a:ea typeface="ＭＳ Ｐゴシック" charset="-128"/>
                <a:cs typeface="Times New Roman" panose="02020603050405020304" pitchFamily="18" charset="0"/>
              </a:rPr>
              <a:t>, Nigeria </a:t>
            </a:r>
          </a:p>
          <a:p>
            <a:pPr marL="357188" indent="-268288">
              <a:lnSpc>
                <a:spcPct val="107000"/>
              </a:lnSpc>
              <a:spcBef>
                <a:spcPts val="600"/>
              </a:spcBef>
              <a:buFont typeface="Arial" panose="020B0604020202020204" pitchFamily="34" charset="0"/>
              <a:buChar char="•"/>
              <a:defRPr/>
            </a:pPr>
            <a:r>
              <a:rPr lang="en-AU" sz="1600" dirty="0">
                <a:solidFill>
                  <a:schemeClr val="accent6"/>
                </a:solidFill>
                <a:latin typeface="Arial" charset="0"/>
                <a:ea typeface="ＭＳ Ｐゴシック" charset="-128"/>
                <a:cs typeface="Times New Roman" panose="02020603050405020304" pitchFamily="18" charset="0"/>
              </a:rPr>
              <a:t>Ms Julaina Obika Gulu Uni., Uganda</a:t>
            </a:r>
          </a:p>
          <a:p>
            <a:pPr marL="357188" indent="-268288">
              <a:lnSpc>
                <a:spcPct val="107000"/>
              </a:lnSpc>
              <a:spcBef>
                <a:spcPts val="600"/>
              </a:spcBef>
              <a:buFont typeface="Arial" panose="020B0604020202020204" pitchFamily="34" charset="0"/>
              <a:buChar char="•"/>
              <a:defRPr/>
            </a:pPr>
            <a:r>
              <a:rPr lang="en-AU" sz="1600" dirty="0">
                <a:solidFill>
                  <a:schemeClr val="accent6"/>
                </a:solidFill>
                <a:latin typeface="Arial" charset="0"/>
                <a:ea typeface="ＭＳ Ｐゴシック" charset="-128"/>
                <a:cs typeface="Times New Roman" panose="02020603050405020304" pitchFamily="18" charset="0"/>
              </a:rPr>
              <a:t>Ms Clara Kansime (ECR) Gulu Uni., Uganda</a:t>
            </a:r>
          </a:p>
        </p:txBody>
      </p:sp>
      <p:sp>
        <p:nvSpPr>
          <p:cNvPr id="2" name="TextBox 1">
            <a:extLst>
              <a:ext uri="{FF2B5EF4-FFF2-40B4-BE49-F238E27FC236}">
                <a16:creationId xmlns:a16="http://schemas.microsoft.com/office/drawing/2014/main" id="{84784992-08CD-483D-AF8D-71B422BEB3CD}"/>
              </a:ext>
            </a:extLst>
          </p:cNvPr>
          <p:cNvSpPr txBox="1"/>
          <p:nvPr/>
        </p:nvSpPr>
        <p:spPr>
          <a:xfrm>
            <a:off x="1116013" y="1635125"/>
            <a:ext cx="287337" cy="269875"/>
          </a:xfrm>
          <a:prstGeom prst="rect">
            <a:avLst/>
          </a:prstGeom>
        </p:spPr>
        <p:txBody>
          <a:bodyPr>
            <a:spAutoFit/>
          </a:bodyPr>
          <a:lstStyle/>
          <a:p>
            <a:pPr marL="342900" indent="-342900" eaLnBrk="1" fontAlgn="auto" hangingPunct="1">
              <a:spcBef>
                <a:spcPct val="20000"/>
              </a:spcBef>
              <a:spcAft>
                <a:spcPts val="0"/>
              </a:spcAft>
              <a:buFont typeface="Arial" pitchFamily="34" charset="0"/>
              <a:buNone/>
              <a:defRPr/>
            </a:pPr>
            <a:r>
              <a:rPr lang="en-AU" sz="1150" b="1" dirty="0">
                <a:latin typeface="Sommet bold"/>
                <a:ea typeface="+mn-ea"/>
              </a:rPr>
              <a:t>v</a:t>
            </a:r>
          </a:p>
        </p:txBody>
      </p:sp>
      <p:pic>
        <p:nvPicPr>
          <p:cNvPr id="7173" name="Picture 3" descr="A group of people around each other&#10;&#10;Description automatically generated">
            <a:extLst>
              <a:ext uri="{FF2B5EF4-FFF2-40B4-BE49-F238E27FC236}">
                <a16:creationId xmlns:a16="http://schemas.microsoft.com/office/drawing/2014/main" id="{28151960-E0B7-4E4E-B6C4-6BFF77144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5988"/>
            <a:ext cx="4140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A6547B41-889A-4F84-9E49-9295300156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50"/>
    </mc:Choice>
    <mc:Fallback xmlns="">
      <p:transition spd="slow" advTm="3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a:extLst>
              <a:ext uri="{FF2B5EF4-FFF2-40B4-BE49-F238E27FC236}">
                <a16:creationId xmlns:a16="http://schemas.microsoft.com/office/drawing/2014/main" id="{9548CF73-84EC-4314-ABD9-E1EF91B67FF5}"/>
              </a:ext>
            </a:extLst>
          </p:cNvPr>
          <p:cNvSpPr>
            <a:spLocks noGrp="1"/>
          </p:cNvSpPr>
          <p:nvPr>
            <p:ph type="title"/>
          </p:nvPr>
        </p:nvSpPr>
        <p:spPr>
          <a:xfrm>
            <a:off x="250825" y="123825"/>
            <a:ext cx="8713788" cy="307975"/>
          </a:xfrm>
        </p:spPr>
        <p:txBody>
          <a:bodyPr/>
          <a:lstStyle/>
          <a:p>
            <a:pPr algn="ctr" eaLnBrk="1" hangingPunct="1"/>
            <a:r>
              <a:rPr lang="en-AU" altLang="en-US" sz="2000">
                <a:solidFill>
                  <a:srgbClr val="C00000"/>
                </a:solidFill>
                <a:ea typeface="ＭＳ Ｐゴシック" panose="020B0600070205080204" pitchFamily="34" charset="-128"/>
                <a:cs typeface="Microsoft Sans Serif" panose="020B0604020202020204" pitchFamily="34" charset="0"/>
              </a:rPr>
              <a:t>Empowerment in the Workplace: Women in Africa</a:t>
            </a:r>
          </a:p>
        </p:txBody>
      </p:sp>
      <p:sp>
        <p:nvSpPr>
          <p:cNvPr id="6" name="Text Placeholder 5">
            <a:extLst>
              <a:ext uri="{FF2B5EF4-FFF2-40B4-BE49-F238E27FC236}">
                <a16:creationId xmlns:a16="http://schemas.microsoft.com/office/drawing/2014/main" id="{BB585C86-9EA1-44F6-8A12-6C02A45F6897}"/>
              </a:ext>
            </a:extLst>
          </p:cNvPr>
          <p:cNvSpPr>
            <a:spLocks noGrp="1"/>
          </p:cNvSpPr>
          <p:nvPr>
            <p:ph type="body" idx="10"/>
          </p:nvPr>
        </p:nvSpPr>
        <p:spPr>
          <a:xfrm>
            <a:off x="280988" y="565150"/>
            <a:ext cx="8612187" cy="4578350"/>
          </a:xfrm>
        </p:spPr>
        <p:txBody>
          <a:bodyPr/>
          <a:lstStyle/>
          <a:p>
            <a:pPr eaLnBrk="1" hangingPunct="1">
              <a:defRPr/>
            </a:pPr>
            <a:r>
              <a:rPr lang="en-AU" b="1" dirty="0">
                <a:solidFill>
                  <a:schemeClr val="tx2">
                    <a:lumMod val="60000"/>
                    <a:lumOff val="40000"/>
                  </a:schemeClr>
                </a:solidFill>
                <a:cs typeface="Times New Roman" panose="02020603050405020304" pitchFamily="18" charset="0"/>
              </a:rPr>
              <a:t>Focus: </a:t>
            </a:r>
          </a:p>
          <a:p>
            <a:pPr marL="0" indent="0" eaLnBrk="1" hangingPunct="1">
              <a:spcBef>
                <a:spcPts val="600"/>
              </a:spcBef>
              <a:defRPr/>
            </a:pPr>
            <a:r>
              <a:rPr lang="en-AU" dirty="0">
                <a:solidFill>
                  <a:schemeClr val="accent6"/>
                </a:solidFill>
                <a:cs typeface="Times New Roman" panose="02020603050405020304" pitchFamily="18" charset="0"/>
              </a:rPr>
              <a:t>Identifying the perceived and real barriers for women in the workplace in Africa and how they can be empowered to reach their career aspirations </a:t>
            </a:r>
          </a:p>
          <a:p>
            <a:pPr eaLnBrk="1" hangingPunct="1">
              <a:spcBef>
                <a:spcPts val="600"/>
              </a:spcBef>
              <a:buFont typeface="Arial" charset="0"/>
              <a:buNone/>
              <a:defRPr/>
            </a:pPr>
            <a:r>
              <a:rPr lang="en-AU" b="1" dirty="0">
                <a:solidFill>
                  <a:schemeClr val="tx2">
                    <a:lumMod val="60000"/>
                    <a:lumOff val="40000"/>
                  </a:schemeClr>
                </a:solidFill>
              </a:rPr>
              <a:t>Sample</a:t>
            </a:r>
          </a:p>
          <a:p>
            <a:pPr marL="463550" indent="-285750" eaLnBrk="1" hangingPunct="1">
              <a:spcBef>
                <a:spcPts val="600"/>
              </a:spcBef>
              <a:buClr>
                <a:srgbClr val="C00000"/>
              </a:buClr>
              <a:buFont typeface="Wingdings" panose="05000000000000000000" pitchFamily="2" charset="2"/>
              <a:buChar char="v"/>
              <a:defRPr/>
            </a:pPr>
            <a:r>
              <a:rPr lang="en-AU" dirty="0">
                <a:solidFill>
                  <a:schemeClr val="accent6"/>
                </a:solidFill>
                <a:cs typeface="Times New Roman" panose="02020603050405020304" pitchFamily="18" charset="0"/>
              </a:rPr>
              <a:t>Surveys: 618 	 Interviews: 60 </a:t>
            </a:r>
          </a:p>
          <a:p>
            <a:pPr marL="463550" indent="-285750" eaLnBrk="1" hangingPunct="1">
              <a:spcBef>
                <a:spcPts val="600"/>
              </a:spcBef>
              <a:buClr>
                <a:srgbClr val="C00000"/>
              </a:buClr>
              <a:buFont typeface="Wingdings" panose="05000000000000000000" pitchFamily="2" charset="2"/>
              <a:buChar char="v"/>
              <a:defRPr/>
            </a:pPr>
            <a:r>
              <a:rPr lang="en-AU" dirty="0">
                <a:solidFill>
                  <a:schemeClr val="accent6"/>
                </a:solidFill>
                <a:cs typeface="Times New Roman" panose="02020603050405020304" pitchFamily="18" charset="0"/>
              </a:rPr>
              <a:t>Countries: Uganda,  South Africa, Nigeria  </a:t>
            </a:r>
          </a:p>
          <a:p>
            <a:pPr marL="463550" indent="-285750" eaLnBrk="1" hangingPunct="1">
              <a:spcBef>
                <a:spcPts val="600"/>
              </a:spcBef>
              <a:buClr>
                <a:srgbClr val="C00000"/>
              </a:buClr>
              <a:buFont typeface="Wingdings" panose="05000000000000000000" pitchFamily="2" charset="2"/>
              <a:buChar char="v"/>
              <a:defRPr/>
            </a:pPr>
            <a:r>
              <a:rPr lang="en-AU" dirty="0">
                <a:solidFill>
                  <a:schemeClr val="accent6"/>
                </a:solidFill>
                <a:cs typeface="Times New Roman" panose="02020603050405020304" pitchFamily="18" charset="0"/>
              </a:rPr>
              <a:t>Gender: Female (441), Male (177)</a:t>
            </a:r>
          </a:p>
          <a:p>
            <a:pPr marL="463550" indent="-285750" eaLnBrk="1" hangingPunct="1">
              <a:spcBef>
                <a:spcPts val="600"/>
              </a:spcBef>
              <a:spcAft>
                <a:spcPts val="1000"/>
              </a:spcAft>
              <a:buClr>
                <a:srgbClr val="C00000"/>
              </a:buClr>
              <a:buFont typeface="Wingdings" panose="05000000000000000000" pitchFamily="2" charset="2"/>
              <a:buChar char="v"/>
              <a:defRPr/>
            </a:pPr>
            <a:r>
              <a:rPr lang="en-AU" dirty="0">
                <a:solidFill>
                  <a:schemeClr val="accent6"/>
                </a:solidFill>
                <a:cs typeface="Times New Roman" panose="02020603050405020304" pitchFamily="18" charset="0"/>
              </a:rPr>
              <a:t>Formal sector: Business, Health, Education, Agriculture, Tourism,  Own Businesses</a:t>
            </a:r>
          </a:p>
          <a:p>
            <a:pPr marL="0" indent="0" eaLnBrk="1" hangingPunct="1">
              <a:spcBef>
                <a:spcPts val="600"/>
              </a:spcBef>
              <a:buFont typeface="Arial" charset="0"/>
              <a:buNone/>
              <a:defRPr/>
            </a:pPr>
            <a:r>
              <a:rPr lang="en-AU" b="1" dirty="0">
                <a:solidFill>
                  <a:schemeClr val="tx2">
                    <a:lumMod val="60000"/>
                    <a:lumOff val="40000"/>
                  </a:schemeClr>
                </a:solidFill>
                <a:cs typeface="Times New Roman" panose="02020603050405020304" pitchFamily="18" charset="0"/>
              </a:rPr>
              <a:t>Some Demographics  </a:t>
            </a:r>
            <a:endParaRPr lang="en-AU" dirty="0">
              <a:solidFill>
                <a:schemeClr val="tx2">
                  <a:lumMod val="60000"/>
                  <a:lumOff val="40000"/>
                </a:schemeClr>
              </a:solidFill>
              <a:cs typeface="Times New Roman" panose="02020603050405020304" pitchFamily="18" charset="0"/>
            </a:endParaRPr>
          </a:p>
          <a:p>
            <a:pPr marL="441325" indent="-258763" eaLnBrk="1" hangingPunct="1">
              <a:spcBef>
                <a:spcPts val="600"/>
              </a:spcBef>
              <a:buClr>
                <a:srgbClr val="C00000"/>
              </a:buClr>
              <a:buFont typeface="Wingdings" panose="05000000000000000000" pitchFamily="2" charset="2"/>
              <a:buChar char="v"/>
              <a:defRPr/>
            </a:pPr>
            <a:r>
              <a:rPr lang="en-AU" dirty="0">
                <a:solidFill>
                  <a:schemeClr val="accent6"/>
                </a:solidFill>
                <a:cs typeface="Times New Roman" panose="02020603050405020304" pitchFamily="18" charset="0"/>
              </a:rPr>
              <a:t>Work status: Full-time roles  89.5% </a:t>
            </a:r>
          </a:p>
          <a:p>
            <a:pPr marL="441325" indent="-258763" eaLnBrk="1" hangingPunct="1">
              <a:spcBef>
                <a:spcPts val="600"/>
              </a:spcBef>
              <a:buClr>
                <a:srgbClr val="C00000"/>
              </a:buClr>
              <a:buFont typeface="Wingdings" panose="05000000000000000000" pitchFamily="2" charset="2"/>
              <a:buChar char="v"/>
              <a:defRPr/>
            </a:pPr>
            <a:r>
              <a:rPr lang="en-AU" dirty="0">
                <a:solidFill>
                  <a:schemeClr val="accent6"/>
                </a:solidFill>
                <a:cs typeface="Times New Roman" panose="02020603050405020304" pitchFamily="18" charset="0"/>
              </a:rPr>
              <a:t>Highly Educated workforce: 72% Bachelors Degree	</a:t>
            </a:r>
          </a:p>
          <a:p>
            <a:pPr marL="441325" indent="-258763" eaLnBrk="1" hangingPunct="1">
              <a:spcBef>
                <a:spcPts val="600"/>
              </a:spcBef>
              <a:buClr>
                <a:srgbClr val="C00000"/>
              </a:buClr>
              <a:buFont typeface="Wingdings" panose="05000000000000000000" pitchFamily="2" charset="2"/>
              <a:buChar char="v"/>
              <a:defRPr/>
            </a:pPr>
            <a:r>
              <a:rPr lang="en-AU" dirty="0">
                <a:ea typeface="Calibri" panose="020F0502020204030204" pitchFamily="34" charset="0"/>
                <a:cs typeface="Arial" panose="020B0604020202020204" pitchFamily="34" charset="0"/>
              </a:rPr>
              <a:t>Majority age group 25-49 years: 75.3%</a:t>
            </a:r>
          </a:p>
          <a:p>
            <a:pPr marL="182562" indent="0" eaLnBrk="1" hangingPunct="1">
              <a:spcBef>
                <a:spcPts val="600"/>
              </a:spcBef>
              <a:buClr>
                <a:srgbClr val="C00000"/>
              </a:buClr>
              <a:defRPr/>
            </a:pPr>
            <a:endParaRPr lang="en-AU" dirty="0">
              <a:ea typeface="Calibri" panose="020F0502020204030204" pitchFamily="34" charset="0"/>
              <a:cs typeface="Arial" panose="020B0604020202020204" pitchFamily="34" charset="0"/>
            </a:endParaRPr>
          </a:p>
        </p:txBody>
      </p:sp>
      <p:pic>
        <p:nvPicPr>
          <p:cNvPr id="9220" name="Picture 2" descr="A person sitting in a chair in front of a window&#10;&#10;Description automatically generated">
            <a:extLst>
              <a:ext uri="{FF2B5EF4-FFF2-40B4-BE49-F238E27FC236}">
                <a16:creationId xmlns:a16="http://schemas.microsoft.com/office/drawing/2014/main" id="{6114A7D0-443C-4474-9ED5-09EC7EFBA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14713"/>
            <a:ext cx="2743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9D5B5E7-38F7-4D7E-8C5C-E0FB0DB50B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893"/>
    </mc:Choice>
    <mc:Fallback xmlns="">
      <p:transition spd="slow" advTm="60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a:extLst>
              <a:ext uri="{FF2B5EF4-FFF2-40B4-BE49-F238E27FC236}">
                <a16:creationId xmlns:a16="http://schemas.microsoft.com/office/drawing/2014/main" id="{197FE77F-EAA6-4D0B-AD8E-38DDB69DC339}"/>
              </a:ext>
            </a:extLst>
          </p:cNvPr>
          <p:cNvSpPr>
            <a:spLocks noGrp="1"/>
          </p:cNvSpPr>
          <p:nvPr>
            <p:ph type="title"/>
          </p:nvPr>
        </p:nvSpPr>
        <p:spPr>
          <a:xfrm>
            <a:off x="250825" y="155575"/>
            <a:ext cx="8447088" cy="471488"/>
          </a:xfrm>
        </p:spPr>
        <p:txBody>
          <a:bodyPr/>
          <a:lstStyle/>
          <a:p>
            <a:r>
              <a:rPr lang="en-AU" altLang="en-US" sz="2000">
                <a:solidFill>
                  <a:srgbClr val="C00000"/>
                </a:solidFill>
                <a:ea typeface="ＭＳ Ｐゴシック" panose="020B0600070205080204" pitchFamily="34" charset="-128"/>
                <a:cs typeface="Microsoft Sans Serif" panose="020B0604020202020204" pitchFamily="34" charset="0"/>
              </a:rPr>
              <a:t>Empowerment in the Workplace: Women in Africa:(Quantitative Data)</a:t>
            </a:r>
            <a:endParaRPr lang="en-AU" altLang="en-US" sz="2000">
              <a:ea typeface="ＭＳ Ｐゴシック" panose="020B0600070205080204" pitchFamily="34" charset="-128"/>
            </a:endParaRPr>
          </a:p>
        </p:txBody>
      </p:sp>
      <p:sp>
        <p:nvSpPr>
          <p:cNvPr id="5" name="Content Placeholder 4">
            <a:extLst>
              <a:ext uri="{FF2B5EF4-FFF2-40B4-BE49-F238E27FC236}">
                <a16:creationId xmlns:a16="http://schemas.microsoft.com/office/drawing/2014/main" id="{1FFE8AB0-6C8B-4107-9F0B-C47FA365BFCE}"/>
              </a:ext>
            </a:extLst>
          </p:cNvPr>
          <p:cNvSpPr>
            <a:spLocks noGrp="1"/>
          </p:cNvSpPr>
          <p:nvPr>
            <p:ph sz="quarter" idx="10"/>
          </p:nvPr>
        </p:nvSpPr>
        <p:spPr>
          <a:xfrm>
            <a:off x="107950" y="1203325"/>
            <a:ext cx="4340225" cy="2808288"/>
          </a:xfrm>
          <a:ln w="12700">
            <a:solidFill>
              <a:schemeClr val="accent1"/>
            </a:solidFill>
          </a:ln>
        </p:spPr>
        <p:txBody>
          <a:bodyPr/>
          <a:lstStyle/>
          <a:p>
            <a:pPr marL="0" indent="0" algn="ctr" eaLnBrk="1" hangingPunct="1">
              <a:spcBef>
                <a:spcPts val="0"/>
              </a:spcBef>
              <a:spcAft>
                <a:spcPts val="600"/>
              </a:spcAft>
              <a:defRPr/>
            </a:pPr>
            <a:r>
              <a:rPr lang="en-AU" b="1" dirty="0">
                <a:solidFill>
                  <a:schemeClr val="accent1"/>
                </a:solidFill>
                <a:cs typeface="Times New Roman" panose="02020603050405020304" pitchFamily="18" charset="0"/>
              </a:rPr>
              <a:t>HR Perspectives</a:t>
            </a:r>
          </a:p>
          <a:p>
            <a:pPr marL="285750" indent="-285750" eaLnBrk="1" hangingPunct="1">
              <a:spcBef>
                <a:spcPts val="0"/>
              </a:spcBef>
              <a:spcAft>
                <a:spcPts val="800"/>
              </a:spcAft>
              <a:buClr>
                <a:srgbClr val="C00000"/>
              </a:buClr>
              <a:buFont typeface="Wingdings" panose="05000000000000000000" pitchFamily="2" charset="2"/>
              <a:buChar char="v"/>
              <a:defRPr/>
            </a:pPr>
            <a:r>
              <a:rPr lang="en-AU" sz="1450" dirty="0">
                <a:solidFill>
                  <a:srgbClr val="680AC6"/>
                </a:solidFill>
                <a:cs typeface="Times New Roman" panose="02020603050405020304" pitchFamily="18" charset="0"/>
              </a:rPr>
              <a:t>Satisfied with work &amp; roles: 67.5%</a:t>
            </a:r>
          </a:p>
          <a:p>
            <a:pPr marL="285750" indent="-285750" eaLnBrk="1" hangingPunct="1">
              <a:spcBef>
                <a:spcPts val="0"/>
              </a:spcBef>
              <a:spcAft>
                <a:spcPts val="800"/>
              </a:spcAft>
              <a:buClr>
                <a:srgbClr val="C00000"/>
              </a:buClr>
              <a:buFont typeface="Wingdings" panose="05000000000000000000" pitchFamily="2" charset="2"/>
              <a:buChar char="v"/>
              <a:defRPr/>
            </a:pPr>
            <a:r>
              <a:rPr lang="en-AU" sz="1450" dirty="0">
                <a:solidFill>
                  <a:srgbClr val="680AC6"/>
                </a:solidFill>
                <a:cs typeface="Times New Roman" panose="02020603050405020304" pitchFamily="18" charset="0"/>
              </a:rPr>
              <a:t>Not satisfied with pay: 62.9% BUT</a:t>
            </a:r>
          </a:p>
          <a:p>
            <a:pPr marL="285750" indent="-285750" eaLnBrk="1" hangingPunct="1">
              <a:spcBef>
                <a:spcPts val="0"/>
              </a:spcBef>
              <a:spcAft>
                <a:spcPts val="800"/>
              </a:spcAft>
              <a:buClr>
                <a:srgbClr val="C00000"/>
              </a:buClr>
              <a:buFont typeface="Wingdings" panose="05000000000000000000" pitchFamily="2" charset="2"/>
              <a:buChar char="v"/>
              <a:defRPr/>
            </a:pPr>
            <a:r>
              <a:rPr lang="en-AU" sz="1450" dirty="0">
                <a:solidFill>
                  <a:srgbClr val="680AC6"/>
                </a:solidFill>
                <a:cs typeface="Times New Roman" panose="02020603050405020304" pitchFamily="18" charset="0"/>
              </a:rPr>
              <a:t>Believe men &amp; women receive equal pay: 72.7%</a:t>
            </a:r>
          </a:p>
          <a:p>
            <a:pPr marL="285750" indent="-285750" eaLnBrk="1" hangingPunct="1">
              <a:spcBef>
                <a:spcPts val="0"/>
              </a:spcBef>
              <a:spcAft>
                <a:spcPts val="800"/>
              </a:spcAft>
              <a:buClr>
                <a:srgbClr val="C00000"/>
              </a:buClr>
              <a:buFont typeface="Wingdings" panose="05000000000000000000" pitchFamily="2" charset="2"/>
              <a:buChar char="v"/>
              <a:defRPr/>
            </a:pPr>
            <a:r>
              <a:rPr lang="en-AU" sz="1450" dirty="0">
                <a:solidFill>
                  <a:srgbClr val="680AC6"/>
                </a:solidFill>
                <a:cs typeface="Times New Roman" panose="02020603050405020304" pitchFamily="18" charset="0"/>
              </a:rPr>
              <a:t>Men hold more senior positions:  57.8% BUT</a:t>
            </a:r>
          </a:p>
          <a:p>
            <a:pPr marL="285750" indent="-285750" eaLnBrk="1" hangingPunct="1">
              <a:spcBef>
                <a:spcPts val="0"/>
              </a:spcBef>
              <a:spcAft>
                <a:spcPts val="800"/>
              </a:spcAft>
              <a:buClr>
                <a:srgbClr val="C00000"/>
              </a:buClr>
              <a:buFont typeface="Wingdings" panose="05000000000000000000" pitchFamily="2" charset="2"/>
              <a:buChar char="v"/>
              <a:defRPr/>
            </a:pPr>
            <a:r>
              <a:rPr lang="en-AU" sz="1450" dirty="0">
                <a:solidFill>
                  <a:srgbClr val="680AC6"/>
                </a:solidFill>
                <a:cs typeface="Times New Roman" panose="02020603050405020304" pitchFamily="18" charset="0"/>
              </a:rPr>
              <a:t>Prefer to have more women supervisors: 66.8% </a:t>
            </a:r>
          </a:p>
          <a:p>
            <a:pPr marL="285750" indent="-285750" eaLnBrk="1" hangingPunct="1">
              <a:spcBef>
                <a:spcPts val="0"/>
              </a:spcBef>
              <a:spcAft>
                <a:spcPts val="800"/>
              </a:spcAft>
              <a:buClr>
                <a:srgbClr val="C00000"/>
              </a:buClr>
              <a:buFont typeface="Wingdings" panose="05000000000000000000" pitchFamily="2" charset="2"/>
              <a:buChar char="v"/>
              <a:tabLst>
                <a:tab pos="265113" algn="l"/>
              </a:tabLst>
              <a:defRPr/>
            </a:pPr>
            <a:r>
              <a:rPr lang="en-AU" sz="1450" dirty="0">
                <a:solidFill>
                  <a:srgbClr val="680AC6"/>
                </a:solidFill>
                <a:cs typeface="Times New Roman" panose="02020603050405020304" pitchFamily="18" charset="0"/>
              </a:rPr>
              <a:t>Women listen to others’ view (empathy): 60.7%</a:t>
            </a:r>
          </a:p>
          <a:p>
            <a:pPr marL="285750" indent="-285750" eaLnBrk="1" hangingPunct="1">
              <a:spcBef>
                <a:spcPts val="0"/>
              </a:spcBef>
              <a:spcAft>
                <a:spcPts val="0"/>
              </a:spcAft>
              <a:buClr>
                <a:srgbClr val="C00000"/>
              </a:buClr>
              <a:buFont typeface="Wingdings" panose="05000000000000000000" pitchFamily="2" charset="2"/>
              <a:buChar char="v"/>
              <a:tabLst>
                <a:tab pos="265113" algn="l"/>
              </a:tabLst>
              <a:defRPr/>
            </a:pPr>
            <a:r>
              <a:rPr lang="en-AU" sz="1450" dirty="0">
                <a:solidFill>
                  <a:srgbClr val="680AC6"/>
                </a:solidFill>
                <a:cs typeface="Times New Roman" panose="02020603050405020304" pitchFamily="18" charset="0"/>
              </a:rPr>
              <a:t>Women are better communicators:  </a:t>
            </a:r>
          </a:p>
          <a:p>
            <a:pPr marL="0" indent="0" eaLnBrk="1" hangingPunct="1">
              <a:spcBef>
                <a:spcPts val="0"/>
              </a:spcBef>
              <a:spcAft>
                <a:spcPts val="600"/>
              </a:spcAft>
              <a:buClr>
                <a:srgbClr val="C00000"/>
              </a:buClr>
              <a:tabLst>
                <a:tab pos="265113" algn="l"/>
              </a:tabLst>
              <a:defRPr/>
            </a:pPr>
            <a:r>
              <a:rPr lang="en-AU" sz="1450" dirty="0">
                <a:solidFill>
                  <a:srgbClr val="680AC6"/>
                </a:solidFill>
                <a:cs typeface="Times New Roman" panose="02020603050405020304" pitchFamily="18" charset="0"/>
              </a:rPr>
              <a:t>	 Yes 56%  No 26%</a:t>
            </a:r>
          </a:p>
          <a:p>
            <a:pPr>
              <a:defRPr/>
            </a:pPr>
            <a:endParaRPr lang="en-AU" sz="1400" dirty="0"/>
          </a:p>
        </p:txBody>
      </p:sp>
      <p:sp>
        <p:nvSpPr>
          <p:cNvPr id="6" name="Content Placeholder 5">
            <a:extLst>
              <a:ext uri="{FF2B5EF4-FFF2-40B4-BE49-F238E27FC236}">
                <a16:creationId xmlns:a16="http://schemas.microsoft.com/office/drawing/2014/main" id="{F834AD46-A555-4E72-99CB-CB4A46D2F9CC}"/>
              </a:ext>
            </a:extLst>
          </p:cNvPr>
          <p:cNvSpPr>
            <a:spLocks noGrp="1"/>
          </p:cNvSpPr>
          <p:nvPr>
            <p:ph sz="quarter" idx="11"/>
          </p:nvPr>
        </p:nvSpPr>
        <p:spPr>
          <a:xfrm>
            <a:off x="4700588" y="746125"/>
            <a:ext cx="4195762" cy="1657350"/>
          </a:xfrm>
          <a:ln w="12700">
            <a:solidFill>
              <a:schemeClr val="accent1"/>
            </a:solidFill>
          </a:ln>
        </p:spPr>
        <p:txBody>
          <a:bodyPr/>
          <a:lstStyle/>
          <a:p>
            <a:pPr marL="0" indent="0" algn="ctr" eaLnBrk="1" hangingPunct="1">
              <a:spcBef>
                <a:spcPts val="0"/>
              </a:spcBef>
              <a:spcAft>
                <a:spcPts val="600"/>
              </a:spcAft>
              <a:tabLst>
                <a:tab pos="265113" algn="l"/>
              </a:tabLst>
              <a:defRPr/>
            </a:pPr>
            <a:r>
              <a:rPr lang="en-AU" sz="1400" b="1" dirty="0">
                <a:solidFill>
                  <a:schemeClr val="tx2"/>
                </a:solidFill>
                <a:cs typeface="Times New Roman" panose="02020603050405020304" pitchFamily="18" charset="0"/>
              </a:rPr>
              <a:t>     	</a:t>
            </a:r>
            <a:r>
              <a:rPr lang="en-AU" b="1" dirty="0">
                <a:solidFill>
                  <a:schemeClr val="tx2"/>
                </a:solidFill>
                <a:cs typeface="Times New Roman" panose="02020603050405020304" pitchFamily="18" charset="0"/>
              </a:rPr>
              <a:t>Empowerment in the Workplace</a:t>
            </a:r>
          </a:p>
          <a:p>
            <a:pPr marL="285750" indent="-285750" eaLnBrk="1" hangingPunct="1">
              <a:spcBef>
                <a:spcPts val="0"/>
              </a:spcBef>
              <a:spcAft>
                <a:spcPts val="600"/>
              </a:spcAft>
              <a:buClr>
                <a:srgbClr val="C00000"/>
              </a:buClr>
              <a:buFont typeface="Wingdings" panose="05000000000000000000" pitchFamily="2" charset="2"/>
              <a:buChar char="v"/>
              <a:defRPr/>
            </a:pPr>
            <a:r>
              <a:rPr lang="en-AU" sz="1400" dirty="0">
                <a:solidFill>
                  <a:srgbClr val="00B0F0"/>
                </a:solidFill>
                <a:ea typeface="Calibri" panose="020F0502020204030204" pitchFamily="34" charset="0"/>
                <a:cs typeface="Arial" panose="020B0604020202020204" pitchFamily="34" charset="0"/>
              </a:rPr>
              <a:t>Women are recognised for their work &amp; expertise 70%</a:t>
            </a:r>
            <a:endParaRPr lang="en-AU" sz="1400" dirty="0">
              <a:solidFill>
                <a:srgbClr val="00B0F0"/>
              </a:solidFill>
              <a:cs typeface="Times New Roman" panose="02020603050405020304" pitchFamily="18" charset="0"/>
            </a:endParaRPr>
          </a:p>
          <a:p>
            <a:pPr marL="285750" indent="-285750" eaLnBrk="1" hangingPunct="1">
              <a:spcBef>
                <a:spcPts val="0"/>
              </a:spcBef>
              <a:spcAft>
                <a:spcPts val="800"/>
              </a:spcAft>
              <a:buClr>
                <a:srgbClr val="C00000"/>
              </a:buClr>
              <a:buFont typeface="Wingdings" panose="05000000000000000000" pitchFamily="2" charset="2"/>
              <a:buChar char="v"/>
              <a:defRPr/>
            </a:pPr>
            <a:r>
              <a:rPr lang="en-AU" sz="1400" dirty="0">
                <a:solidFill>
                  <a:srgbClr val="00B0F0"/>
                </a:solidFill>
                <a:cs typeface="Times New Roman" panose="02020603050405020304" pitchFamily="18" charset="0"/>
              </a:rPr>
              <a:t>Women have access to career development  72%</a:t>
            </a:r>
          </a:p>
          <a:p>
            <a:pPr marL="285750" indent="-285750" eaLnBrk="1" hangingPunct="1">
              <a:spcBef>
                <a:spcPts val="0"/>
              </a:spcBef>
              <a:spcAft>
                <a:spcPts val="600"/>
              </a:spcAft>
              <a:buClr>
                <a:srgbClr val="C00000"/>
              </a:buClr>
              <a:buFont typeface="Wingdings" panose="05000000000000000000" pitchFamily="2" charset="2"/>
              <a:buChar char="v"/>
              <a:defRPr/>
            </a:pPr>
            <a:r>
              <a:rPr lang="en-AU" sz="1400" dirty="0">
                <a:solidFill>
                  <a:srgbClr val="00B0F0"/>
                </a:solidFill>
                <a:cs typeface="Times New Roman" panose="02020603050405020304" pitchFamily="18" charset="0"/>
              </a:rPr>
              <a:t>Women feel supported by workplace policies 61%</a:t>
            </a:r>
          </a:p>
          <a:p>
            <a:pPr>
              <a:defRPr/>
            </a:pPr>
            <a:endParaRPr lang="en-AU" sz="1400" dirty="0"/>
          </a:p>
        </p:txBody>
      </p:sp>
      <p:sp>
        <p:nvSpPr>
          <p:cNvPr id="9" name="Content Placeholder 5">
            <a:extLst>
              <a:ext uri="{FF2B5EF4-FFF2-40B4-BE49-F238E27FC236}">
                <a16:creationId xmlns:a16="http://schemas.microsoft.com/office/drawing/2014/main" id="{700A5CD9-C055-4A6B-929B-88EA3980BA04}"/>
              </a:ext>
            </a:extLst>
          </p:cNvPr>
          <p:cNvSpPr txBox="1">
            <a:spLocks/>
          </p:cNvSpPr>
          <p:nvPr/>
        </p:nvSpPr>
        <p:spPr bwMode="auto">
          <a:xfrm>
            <a:off x="4695825" y="2522538"/>
            <a:ext cx="4197350" cy="1925637"/>
          </a:xfrm>
          <a:prstGeom prst="rect">
            <a:avLst/>
          </a:prstGeom>
          <a:noFill/>
          <a:ln w="9525">
            <a:solidFill>
              <a:srgbClr val="000000"/>
            </a:solidFill>
            <a:miter lim="800000"/>
            <a:headEnd/>
            <a:tailEnd/>
          </a:ln>
        </p:spPr>
        <p:txBody>
          <a:bodyPr lIns="0" tIns="0" rIns="0" bIns="0"/>
          <a:lstStyle>
            <a:lvl1pPr marL="342900" indent="-342900" algn="l" rtl="0" eaLnBrk="0" fontAlgn="base" hangingPunct="0">
              <a:spcBef>
                <a:spcPts val="1200"/>
              </a:spcBef>
              <a:spcAft>
                <a:spcPct val="0"/>
              </a:spcAft>
              <a:buFont typeface="Arial" panose="020B0604020202020204" pitchFamily="34" charset="0"/>
              <a:defRPr sz="1600" kern="1200">
                <a:solidFill>
                  <a:schemeClr val="tx1"/>
                </a:solidFill>
                <a:latin typeface="+mn-lt"/>
                <a:ea typeface="ＭＳ Ｐゴシック" charset="-128"/>
                <a:cs typeface="ＭＳ Ｐゴシック" charset="-128"/>
              </a:defRPr>
            </a:lvl1pPr>
            <a:lvl2pPr marL="269875" indent="-269875" algn="l" rtl="0" eaLnBrk="0" fontAlgn="base" hangingPunct="0">
              <a:spcBef>
                <a:spcPts val="1200"/>
              </a:spcBef>
              <a:spcAft>
                <a:spcPct val="0"/>
              </a:spcAft>
              <a:buFont typeface="Arial" panose="020B0604020202020204" pitchFamily="34" charset="0"/>
              <a:buChar char="•"/>
              <a:defRPr sz="1600" kern="1200">
                <a:solidFill>
                  <a:schemeClr val="tx1"/>
                </a:solidFill>
                <a:latin typeface="+mn-lt"/>
                <a:ea typeface="ＭＳ Ｐゴシック" charset="-128"/>
                <a:cs typeface="ＭＳ Ｐゴシック" charset="0"/>
              </a:defRPr>
            </a:lvl2pPr>
            <a:lvl3pPr marL="539750" indent="-269875" algn="l" rtl="0" eaLnBrk="0" fontAlgn="base" hangingPunct="0">
              <a:spcBef>
                <a:spcPts val="900"/>
              </a:spcBef>
              <a:spcAft>
                <a:spcPct val="0"/>
              </a:spcAft>
              <a:buFont typeface="Lucida Grande"/>
              <a:buChar char="–"/>
              <a:defRPr sz="1600" kern="1200">
                <a:solidFill>
                  <a:schemeClr val="tx1"/>
                </a:solidFill>
                <a:latin typeface="+mn-lt"/>
                <a:ea typeface="ヒラギノ角ゴ Pro W3" pitchFamily="-60" charset="-128"/>
                <a:cs typeface="ヒラギノ角ゴ Pro W3" charset="-128"/>
              </a:defRPr>
            </a:lvl3pPr>
            <a:lvl4pPr marL="809625" indent="-269875" algn="l" rtl="0" eaLnBrk="0" fontAlgn="base" hangingPunct="0">
              <a:spcBef>
                <a:spcPts val="600"/>
              </a:spcBef>
              <a:spcAft>
                <a:spcPct val="0"/>
              </a:spcAft>
              <a:buFont typeface="Lucida Grande"/>
              <a:buChar char="»"/>
              <a:defRPr sz="1600" kern="1200">
                <a:solidFill>
                  <a:schemeClr val="tx1"/>
                </a:solidFill>
                <a:latin typeface="+mn-lt"/>
                <a:ea typeface="ヒラギノ角ゴ Pro W3" pitchFamily="-60" charset="-128"/>
                <a:cs typeface="ヒラギノ角ゴ Pro W3" charset="-128"/>
              </a:defRPr>
            </a:lvl4pPr>
            <a:lvl5pPr marL="1079500" indent="-269875" algn="l" rtl="0" eaLnBrk="0" fontAlgn="base" hangingPunct="0">
              <a:spcBef>
                <a:spcPts val="600"/>
              </a:spcBef>
              <a:spcAft>
                <a:spcPct val="0"/>
              </a:spcAft>
              <a:buFont typeface="Wingdings" panose="05000000000000000000" pitchFamily="2" charset="2"/>
              <a:buChar char="§"/>
              <a:defRPr sz="1600" kern="1200">
                <a:solidFill>
                  <a:schemeClr val="tx1"/>
                </a:solidFill>
                <a:latin typeface="+mn-lt"/>
                <a:ea typeface="ヒラギノ角ゴ Pro W3" pitchFamily="-60"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spcBef>
                <a:spcPts val="0"/>
              </a:spcBef>
              <a:spcAft>
                <a:spcPts val="600"/>
              </a:spcAft>
              <a:defRPr/>
            </a:pPr>
            <a:r>
              <a:rPr lang="en-AU" sz="1400" b="1" dirty="0">
                <a:solidFill>
                  <a:schemeClr val="tx2"/>
                </a:solidFill>
                <a:cs typeface="Times New Roman" panose="02020603050405020304" pitchFamily="18" charset="0"/>
              </a:rPr>
              <a:t>     </a:t>
            </a:r>
            <a:r>
              <a:rPr lang="en-AU" b="1" dirty="0">
                <a:solidFill>
                  <a:schemeClr val="tx2"/>
                </a:solidFill>
                <a:cs typeface="Times New Roman" panose="02020603050405020304" pitchFamily="18" charset="0"/>
              </a:rPr>
              <a:t>Socio-cultural Barriers</a:t>
            </a:r>
          </a:p>
          <a:p>
            <a:pPr marL="285750" indent="-285750" eaLnBrk="1" hangingPunct="1">
              <a:spcBef>
                <a:spcPts val="0"/>
              </a:spcBef>
              <a:spcAft>
                <a:spcPts val="600"/>
              </a:spcAft>
              <a:buClr>
                <a:srgbClr val="C00000"/>
              </a:buClr>
              <a:buFont typeface="Wingdings" panose="05000000000000000000" pitchFamily="2" charset="2"/>
              <a:buChar char="v"/>
              <a:defRPr/>
            </a:pPr>
            <a:r>
              <a:rPr lang="en-AU" sz="1400" dirty="0">
                <a:solidFill>
                  <a:srgbClr val="00B050"/>
                </a:solidFill>
                <a:cs typeface="Times New Roman" panose="02020603050405020304" pitchFamily="18" charset="0"/>
              </a:rPr>
              <a:t>Women face more barriers in their careers:               Yes 48%, No 52% </a:t>
            </a:r>
          </a:p>
          <a:p>
            <a:pPr marL="285750" indent="-285750" eaLnBrk="1" hangingPunct="1">
              <a:spcBef>
                <a:spcPts val="0"/>
              </a:spcBef>
              <a:spcAft>
                <a:spcPts val="600"/>
              </a:spcAft>
              <a:buClr>
                <a:srgbClr val="C00000"/>
              </a:buClr>
              <a:buFont typeface="Wingdings" panose="05000000000000000000" pitchFamily="2" charset="2"/>
              <a:buChar char="v"/>
              <a:defRPr/>
            </a:pPr>
            <a:r>
              <a:rPr lang="en-AU" sz="1400" dirty="0">
                <a:solidFill>
                  <a:srgbClr val="00B050"/>
                </a:solidFill>
                <a:cs typeface="Times New Roman" panose="02020603050405020304" pitchFamily="18" charset="0"/>
              </a:rPr>
              <a:t>Sociocultural pressures &amp; expectations in dual role of women: 62%</a:t>
            </a:r>
          </a:p>
          <a:p>
            <a:pPr marL="285750" indent="-285750" eaLnBrk="1" hangingPunct="1">
              <a:spcBef>
                <a:spcPts val="0"/>
              </a:spcBef>
              <a:spcAft>
                <a:spcPts val="600"/>
              </a:spcAft>
              <a:buClr>
                <a:srgbClr val="C00000"/>
              </a:buClr>
              <a:buFont typeface="Wingdings" panose="05000000000000000000" pitchFamily="2" charset="2"/>
              <a:buChar char="v"/>
              <a:defRPr/>
            </a:pPr>
            <a:r>
              <a:rPr lang="en-AU" sz="1400" dirty="0">
                <a:solidFill>
                  <a:srgbClr val="00B050"/>
                </a:solidFill>
                <a:cs typeface="Times New Roman" panose="02020603050405020304" pitchFamily="18" charset="0"/>
              </a:rPr>
              <a:t>Family </a:t>
            </a:r>
            <a:r>
              <a:rPr lang="en-AU" sz="1400" dirty="0">
                <a:solidFill>
                  <a:srgbClr val="00B050"/>
                </a:solidFill>
                <a:ea typeface="Calibri" panose="020F0502020204030204" pitchFamily="34" charset="0"/>
                <a:cs typeface="Arial" panose="020B0604020202020204" pitchFamily="34" charset="0"/>
              </a:rPr>
              <a:t>responsibilities hinder women’s work performance: Yes 53%, No 29.3%</a:t>
            </a:r>
          </a:p>
        </p:txBody>
      </p:sp>
      <p:pic>
        <p:nvPicPr>
          <p:cNvPr id="2" name="Audio 1">
            <a:hlinkClick r:id="" action="ppaction://media"/>
            <a:extLst>
              <a:ext uri="{FF2B5EF4-FFF2-40B4-BE49-F238E27FC236}">
                <a16:creationId xmlns:a16="http://schemas.microsoft.com/office/drawing/2014/main" id="{6624F9A6-9105-41B7-A2DF-E9AB9EE252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172"/>
    </mc:Choice>
    <mc:Fallback xmlns="">
      <p:transition spd="slow" advTm="101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950" y="195263"/>
            <a:ext cx="8928100" cy="647700"/>
          </a:xfrm>
        </p:spPr>
        <p:txBody>
          <a:bodyPr/>
          <a:lstStyle/>
          <a:p>
            <a:pPr algn="ctr" eaLnBrk="1" hangingPunct="1">
              <a:defRPr/>
            </a:pPr>
            <a:r>
              <a:rPr lang="en-AU" sz="2000" dirty="0">
                <a:solidFill>
                  <a:srgbClr val="C00000"/>
                </a:solidFill>
                <a:ea typeface="ＭＳ Ｐゴシック" panose="020B0600070205080204" pitchFamily="34" charset="-128"/>
                <a:cs typeface="Microsoft Sans Serif" panose="020B0604020202020204" pitchFamily="34" charset="0"/>
              </a:rPr>
              <a:t>Empowerment in the Workplace: Women in Africa </a:t>
            </a:r>
            <a:br>
              <a:rPr lang="en-AU" sz="2000" dirty="0">
                <a:solidFill>
                  <a:srgbClr val="C00000"/>
                </a:solidFill>
                <a:ea typeface="ＭＳ Ｐゴシック" panose="020B0600070205080204" pitchFamily="34" charset="-128"/>
                <a:cs typeface="Microsoft Sans Serif" panose="020B0604020202020204" pitchFamily="34" charset="0"/>
              </a:rPr>
            </a:br>
            <a:r>
              <a:rPr lang="en-AU" sz="2000" dirty="0">
                <a:solidFill>
                  <a:srgbClr val="C00000"/>
                </a:solidFill>
                <a:ea typeface="ＭＳ Ｐゴシック" panose="020B0600070205080204" pitchFamily="34" charset="-128"/>
                <a:cs typeface="Microsoft Sans Serif" panose="020B0604020202020204" pitchFamily="34" charset="0"/>
              </a:rPr>
              <a:t>(</a:t>
            </a:r>
            <a:r>
              <a:rPr lang="en-AU" sz="2000" dirty="0">
                <a:solidFill>
                  <a:srgbClr val="C00000"/>
                </a:solidFill>
              </a:rPr>
              <a:t>Qualitative Data: Common themes )</a:t>
            </a:r>
            <a:br>
              <a:rPr lang="en-AU" sz="2400" dirty="0">
                <a:solidFill>
                  <a:schemeClr val="accent6"/>
                </a:solidFill>
              </a:rPr>
            </a:br>
            <a:endParaRPr lang="en-AU" sz="1800" dirty="0"/>
          </a:p>
        </p:txBody>
      </p:sp>
      <p:sp>
        <p:nvSpPr>
          <p:cNvPr id="6" name="Text Placeholder 5"/>
          <p:cNvSpPr>
            <a:spLocks noGrp="1"/>
          </p:cNvSpPr>
          <p:nvPr>
            <p:ph type="body" idx="10"/>
          </p:nvPr>
        </p:nvSpPr>
        <p:spPr>
          <a:xfrm>
            <a:off x="323850" y="950913"/>
            <a:ext cx="8569325" cy="3492500"/>
          </a:xfrm>
        </p:spPr>
        <p:txBody>
          <a:bodyPr/>
          <a:lstStyle/>
          <a:p>
            <a:pPr eaLnBrk="1" hangingPunct="1">
              <a:spcBef>
                <a:spcPts val="600"/>
              </a:spcBef>
              <a:buClr>
                <a:srgbClr val="C00000"/>
              </a:buClr>
              <a:buSzPts val="1000"/>
              <a:buFont typeface="Wingdings" panose="05000000000000000000" pitchFamily="2" charset="2"/>
              <a:buChar char="v"/>
              <a:tabLst>
                <a:tab pos="457200" algn="l"/>
              </a:tabLst>
              <a:defRPr/>
            </a:pPr>
            <a:r>
              <a:rPr lang="en-US" dirty="0">
                <a:solidFill>
                  <a:schemeClr val="tx2"/>
                </a:solidFill>
                <a:cs typeface="Times New Roman" panose="02020603050405020304" pitchFamily="18" charset="0"/>
              </a:rPr>
              <a:t>Traditional versus changing gender roles (including gendered futures and aspirations)</a:t>
            </a:r>
            <a:endParaRPr lang="en-AU" dirty="0">
              <a:solidFill>
                <a:schemeClr val="tx2"/>
              </a:solidFill>
              <a:cs typeface="Times New Roman" panose="02020603050405020304" pitchFamily="18" charset="0"/>
            </a:endParaRPr>
          </a:p>
          <a:p>
            <a:pPr eaLnBrk="1" hangingPunct="1">
              <a:spcBef>
                <a:spcPts val="600"/>
              </a:spcBef>
              <a:buClr>
                <a:srgbClr val="C00000"/>
              </a:buClr>
              <a:buSzPts val="1000"/>
              <a:buFont typeface="Wingdings" panose="05000000000000000000" pitchFamily="2" charset="2"/>
              <a:buChar char="v"/>
              <a:tabLst>
                <a:tab pos="457200" algn="l"/>
              </a:tabLst>
              <a:defRPr/>
            </a:pPr>
            <a:r>
              <a:rPr lang="en-US" dirty="0">
                <a:solidFill>
                  <a:schemeClr val="tx2"/>
                </a:solidFill>
                <a:cs typeface="Times New Roman" panose="02020603050405020304" pitchFamily="18" charset="0"/>
              </a:rPr>
              <a:t>Targeting and questioning female leadership</a:t>
            </a:r>
          </a:p>
          <a:p>
            <a:pPr eaLnBrk="1" hangingPunct="1">
              <a:spcBef>
                <a:spcPts val="600"/>
              </a:spcBef>
              <a:spcAft>
                <a:spcPts val="1200"/>
              </a:spcAft>
              <a:buClr>
                <a:srgbClr val="C00000"/>
              </a:buClr>
              <a:buSzPts val="1000"/>
              <a:buFont typeface="Wingdings" panose="05000000000000000000" pitchFamily="2" charset="2"/>
              <a:buChar char="v"/>
              <a:tabLst>
                <a:tab pos="457200" algn="l"/>
              </a:tabLst>
              <a:defRPr/>
            </a:pPr>
            <a:r>
              <a:rPr lang="en-AU" dirty="0">
                <a:solidFill>
                  <a:schemeClr val="tx2"/>
                </a:solidFill>
                <a:cs typeface="Times New Roman" panose="02020603050405020304" pitchFamily="18" charset="0"/>
              </a:rPr>
              <a:t>Gendered Spaces - allocating gender specific responsibilities to men and women</a:t>
            </a:r>
          </a:p>
          <a:p>
            <a:pPr eaLnBrk="1" hangingPunct="1">
              <a:spcBef>
                <a:spcPts val="600"/>
              </a:spcBef>
              <a:buClr>
                <a:srgbClr val="C00000"/>
              </a:buClr>
              <a:buSzPts val="1000"/>
              <a:buFont typeface="Wingdings" panose="05000000000000000000" pitchFamily="2" charset="2"/>
              <a:buChar char="v"/>
              <a:tabLst>
                <a:tab pos="457200" algn="l"/>
              </a:tabLst>
              <a:defRPr/>
            </a:pPr>
            <a:r>
              <a:rPr lang="en-US" dirty="0">
                <a:solidFill>
                  <a:srgbClr val="00B050"/>
                </a:solidFill>
                <a:cs typeface="Times New Roman" panose="02020603050405020304" pitchFamily="18" charset="0"/>
              </a:rPr>
              <a:t>Reflections on organizational culture and practices</a:t>
            </a:r>
            <a:endParaRPr lang="en-AU" dirty="0">
              <a:solidFill>
                <a:srgbClr val="00B050"/>
              </a:solidFill>
              <a:cs typeface="Times New Roman" panose="02020603050405020304" pitchFamily="18" charset="0"/>
            </a:endParaRPr>
          </a:p>
          <a:p>
            <a:pPr eaLnBrk="1" hangingPunct="1">
              <a:spcBef>
                <a:spcPts val="600"/>
              </a:spcBef>
              <a:spcAft>
                <a:spcPts val="1200"/>
              </a:spcAft>
              <a:buClr>
                <a:srgbClr val="C00000"/>
              </a:buClr>
              <a:buSzPts val="1000"/>
              <a:buFont typeface="Wingdings" panose="05000000000000000000" pitchFamily="2" charset="2"/>
              <a:buChar char="v"/>
              <a:tabLst>
                <a:tab pos="457200" algn="l"/>
              </a:tabLst>
              <a:defRPr/>
            </a:pPr>
            <a:r>
              <a:rPr lang="en-US" dirty="0">
                <a:solidFill>
                  <a:srgbClr val="00B050"/>
                </a:solidFill>
                <a:cs typeface="Times New Roman" panose="02020603050405020304" pitchFamily="18" charset="0"/>
              </a:rPr>
              <a:t>Gender and labour policies (extent of implementation and impact)</a:t>
            </a:r>
            <a:endParaRPr lang="en-AU" dirty="0">
              <a:solidFill>
                <a:srgbClr val="00B050"/>
              </a:solidFill>
              <a:cs typeface="Times New Roman" panose="02020603050405020304" pitchFamily="18" charset="0"/>
            </a:endParaRPr>
          </a:p>
          <a:p>
            <a:pPr eaLnBrk="1" hangingPunct="1">
              <a:spcBef>
                <a:spcPts val="600"/>
              </a:spcBef>
              <a:buClr>
                <a:srgbClr val="C00000"/>
              </a:buClr>
              <a:buSzPts val="1000"/>
              <a:buFont typeface="Wingdings" panose="05000000000000000000" pitchFamily="2" charset="2"/>
              <a:buChar char="v"/>
              <a:tabLst>
                <a:tab pos="457200" algn="l"/>
              </a:tabLst>
              <a:defRPr/>
            </a:pPr>
            <a:r>
              <a:rPr lang="en-US" dirty="0">
                <a:solidFill>
                  <a:srgbClr val="00B0F0"/>
                </a:solidFill>
                <a:cs typeface="Times New Roman" panose="02020603050405020304" pitchFamily="18" charset="0"/>
              </a:rPr>
              <a:t>Sexual Harassment </a:t>
            </a:r>
          </a:p>
          <a:p>
            <a:pPr eaLnBrk="1" hangingPunct="1">
              <a:spcBef>
                <a:spcPts val="600"/>
              </a:spcBef>
              <a:buClr>
                <a:srgbClr val="C00000"/>
              </a:buClr>
              <a:buSzPts val="1000"/>
              <a:buFont typeface="Wingdings" panose="05000000000000000000" pitchFamily="2" charset="2"/>
              <a:buChar char="v"/>
              <a:tabLst>
                <a:tab pos="457200" algn="l"/>
              </a:tabLst>
              <a:defRPr/>
            </a:pPr>
            <a:r>
              <a:rPr lang="en-US" dirty="0">
                <a:solidFill>
                  <a:srgbClr val="00B0F0"/>
                </a:solidFill>
                <a:cs typeface="Times New Roman" panose="02020603050405020304" pitchFamily="18" charset="0"/>
              </a:rPr>
              <a:t>Workplace Romance and Promotions </a:t>
            </a:r>
            <a:endParaRPr lang="en-AU" dirty="0">
              <a:solidFill>
                <a:srgbClr val="00B0F0"/>
              </a:solidFill>
              <a:cs typeface="Times New Roman" panose="02020603050405020304" pitchFamily="18" charset="0"/>
            </a:endParaRPr>
          </a:p>
          <a:p>
            <a:pPr eaLnBrk="1" hangingPunct="1">
              <a:spcBef>
                <a:spcPts val="600"/>
              </a:spcBef>
              <a:buClr>
                <a:srgbClr val="C00000"/>
              </a:buClr>
              <a:buSzPts val="1000"/>
              <a:buFont typeface="Wingdings" panose="05000000000000000000" pitchFamily="2" charset="2"/>
              <a:buChar char="v"/>
              <a:tabLst>
                <a:tab pos="457200" algn="l"/>
              </a:tabLst>
              <a:defRPr/>
            </a:pPr>
            <a:r>
              <a:rPr lang="en-US" dirty="0">
                <a:solidFill>
                  <a:srgbClr val="00B0F0"/>
                </a:solidFill>
                <a:cs typeface="Times New Roman" panose="02020603050405020304" pitchFamily="18" charset="0"/>
              </a:rPr>
              <a:t>‘Virtuous Women’ (forced to select either family or career, plus community engagement)</a:t>
            </a:r>
            <a:endParaRPr lang="en-AU" dirty="0">
              <a:solidFill>
                <a:srgbClr val="00B0F0"/>
              </a:solidFill>
              <a:cs typeface="Times New Roman" panose="02020603050405020304" pitchFamily="18" charset="0"/>
            </a:endParaRPr>
          </a:p>
          <a:p>
            <a:pPr eaLnBrk="1" hangingPunct="1">
              <a:spcBef>
                <a:spcPts val="600"/>
              </a:spcBef>
              <a:buClr>
                <a:srgbClr val="C00000"/>
              </a:buClr>
              <a:buSzPts val="1000"/>
              <a:buFont typeface="Wingdings" panose="05000000000000000000" pitchFamily="2" charset="2"/>
              <a:buChar char="v"/>
              <a:tabLst>
                <a:tab pos="457200" algn="l"/>
              </a:tabLst>
              <a:defRPr/>
            </a:pPr>
            <a:r>
              <a:rPr lang="en-US" dirty="0">
                <a:solidFill>
                  <a:srgbClr val="00B0F0"/>
                </a:solidFill>
                <a:cs typeface="Times New Roman" panose="02020603050405020304" pitchFamily="18" charset="0"/>
              </a:rPr>
              <a:t>Work life balance and the impact of culture on women in the workplace</a:t>
            </a:r>
            <a:endParaRPr lang="en-AU" dirty="0">
              <a:solidFill>
                <a:srgbClr val="00B0F0"/>
              </a:solidFill>
              <a:cs typeface="Times New Roman" panose="02020603050405020304" pitchFamily="18" charset="0"/>
            </a:endParaRPr>
          </a:p>
          <a:p>
            <a:pPr eaLnBrk="1" hangingPunct="1">
              <a:buFont typeface="Arial" panose="020B0604020202020204" pitchFamily="34" charset="0"/>
              <a:buChar char="•"/>
              <a:defRPr/>
            </a:pPr>
            <a:endParaRPr lang="en-AU" dirty="0">
              <a:solidFill>
                <a:schemeClr val="accent6"/>
              </a:solidFill>
            </a:endParaRPr>
          </a:p>
        </p:txBody>
      </p:sp>
      <p:sp>
        <p:nvSpPr>
          <p:cNvPr id="10244" name="Slide Number Placeholder 1"/>
          <p:cNvSpPr>
            <a:spLocks noGrp="1"/>
          </p:cNvSpPr>
          <p:nvPr>
            <p:ph type="sldNum" sz="quarter" idx="4294967295"/>
          </p:nvPr>
        </p:nvSpPr>
        <p:spPr bwMode="auto">
          <a:xfrm>
            <a:off x="0" y="4818063"/>
            <a:ext cx="4699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77CCD7F-0AF5-4A58-9696-BF55D46C0268}" type="slidenum">
              <a:rPr lang="en-US" altLang="en-US" sz="800">
                <a:solidFill>
                  <a:srgbClr val="000000"/>
                </a:solidFill>
              </a:rPr>
              <a:pPr eaLnBrk="1" hangingPunct="1"/>
              <a:t>5</a:t>
            </a:fld>
            <a:endParaRPr lang="en-US" altLang="en-US" sz="800">
              <a:solidFill>
                <a:srgbClr val="000000"/>
              </a:solidFill>
            </a:endParaRPr>
          </a:p>
        </p:txBody>
      </p:sp>
      <p:pic>
        <p:nvPicPr>
          <p:cNvPr id="7" name="tmp5C6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0307.929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492"/>
    </mc:Choice>
    <mc:Fallback xmlns="">
      <p:transition spd="slow" advTm="7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230188" y="239713"/>
            <a:ext cx="8640762" cy="614362"/>
          </a:xfrm>
        </p:spPr>
        <p:txBody>
          <a:bodyPr/>
          <a:lstStyle/>
          <a:p>
            <a:pPr algn="ctr" eaLnBrk="1" hangingPunct="1"/>
            <a:r>
              <a:rPr lang="en-AU" altLang="en-US" sz="2000">
                <a:solidFill>
                  <a:srgbClr val="C00000"/>
                </a:solidFill>
                <a:ea typeface="ＭＳ Ｐゴシック" panose="020B0600070205080204" pitchFamily="34" charset="-128"/>
                <a:cs typeface="Microsoft Sans Serif" panose="020B0604020202020204" pitchFamily="34" charset="0"/>
              </a:rPr>
              <a:t>PRDF 1: Empowerment in the Workplace: Women in Africa</a:t>
            </a:r>
            <a:br>
              <a:rPr lang="en-AU" altLang="en-US" sz="2000">
                <a:solidFill>
                  <a:srgbClr val="C00000"/>
                </a:solidFill>
                <a:ea typeface="ＭＳ Ｐゴシック" panose="020B0600070205080204" pitchFamily="34" charset="-128"/>
                <a:cs typeface="Microsoft Sans Serif" panose="020B0604020202020204" pitchFamily="34" charset="0"/>
              </a:rPr>
            </a:br>
            <a:r>
              <a:rPr lang="en-AU" altLang="en-US" sz="2000">
                <a:solidFill>
                  <a:srgbClr val="C00000"/>
                </a:solidFill>
                <a:ea typeface="ＭＳ Ｐゴシック" panose="020B0600070205080204" pitchFamily="34" charset="-128"/>
                <a:cs typeface="Microsoft Sans Serif" panose="020B0604020202020204" pitchFamily="34" charset="0"/>
              </a:rPr>
              <a:t>Publications in Progress</a:t>
            </a:r>
            <a:endParaRPr lang="en-AU" altLang="en-US" sz="2000">
              <a:solidFill>
                <a:srgbClr val="C00000"/>
              </a:solidFill>
              <a:ea typeface="ＭＳ Ｐゴシック" panose="020B0600070205080204" pitchFamily="34" charset="-128"/>
            </a:endParaRPr>
          </a:p>
        </p:txBody>
      </p:sp>
      <p:sp>
        <p:nvSpPr>
          <p:cNvPr id="6" name="Text Placeholder 5"/>
          <p:cNvSpPr>
            <a:spLocks noGrp="1"/>
          </p:cNvSpPr>
          <p:nvPr>
            <p:ph type="body" idx="10"/>
          </p:nvPr>
        </p:nvSpPr>
        <p:spPr/>
        <p:txBody>
          <a:bodyPr/>
          <a:lstStyle/>
          <a:p>
            <a:pPr eaLnBrk="1" hangingPunct="1">
              <a:buFont typeface="Arial" charset="0"/>
              <a:buNone/>
              <a:defRPr/>
            </a:pPr>
            <a:r>
              <a:rPr lang="en-AU" dirty="0">
                <a:solidFill>
                  <a:schemeClr val="accent6"/>
                </a:solidFill>
              </a:rPr>
              <a:t> </a:t>
            </a:r>
          </a:p>
          <a:p>
            <a:pPr eaLnBrk="1" hangingPunct="1">
              <a:buFont typeface="Arial" panose="020B0604020202020204" pitchFamily="34" charset="0"/>
              <a:buChar char="•"/>
              <a:defRPr/>
            </a:pPr>
            <a:endParaRPr lang="en-AU" dirty="0">
              <a:solidFill>
                <a:schemeClr val="accent6"/>
              </a:solidFill>
            </a:endParaRPr>
          </a:p>
          <a:p>
            <a:pPr eaLnBrk="1" hangingPunct="1">
              <a:buFont typeface="Arial" panose="020B0604020202020204" pitchFamily="34" charset="0"/>
              <a:buChar char="•"/>
              <a:defRPr/>
            </a:pPr>
            <a:endParaRPr lang="en-AU" dirty="0">
              <a:solidFill>
                <a:schemeClr val="accent6"/>
              </a:solidFill>
            </a:endParaRPr>
          </a:p>
        </p:txBody>
      </p:sp>
      <p:sp>
        <p:nvSpPr>
          <p:cNvPr id="12292" name="Slide Number Placeholder 1"/>
          <p:cNvSpPr>
            <a:spLocks noGrp="1"/>
          </p:cNvSpPr>
          <p:nvPr>
            <p:ph type="sldNum" sz="quarter" idx="4294967295"/>
          </p:nvPr>
        </p:nvSpPr>
        <p:spPr bwMode="auto">
          <a:xfrm>
            <a:off x="0" y="4818063"/>
            <a:ext cx="4699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2BC8AFC-962D-4411-8AAB-37BC0095E492}" type="slidenum">
              <a:rPr lang="en-US" altLang="en-US" sz="800">
                <a:solidFill>
                  <a:srgbClr val="000000"/>
                </a:solidFill>
              </a:rPr>
              <a:pPr eaLnBrk="1" hangingPunct="1"/>
              <a:t>6</a:t>
            </a:fld>
            <a:endParaRPr lang="en-US" altLang="en-US" sz="800">
              <a:solidFill>
                <a:srgbClr val="000000"/>
              </a:solidFill>
            </a:endParaRPr>
          </a:p>
        </p:txBody>
      </p:sp>
      <p:graphicFrame>
        <p:nvGraphicFramePr>
          <p:cNvPr id="8" name="Table 8"/>
          <p:cNvGraphicFramePr>
            <a:graphicFrameLocks noGrp="1"/>
          </p:cNvGraphicFramePr>
          <p:nvPr/>
        </p:nvGraphicFramePr>
        <p:xfrm>
          <a:off x="228600" y="927100"/>
          <a:ext cx="8640763" cy="3479800"/>
        </p:xfrm>
        <a:graphic>
          <a:graphicData uri="http://schemas.openxmlformats.org/drawingml/2006/table">
            <a:tbl>
              <a:tblPr firstRow="1" bandRow="1">
                <a:tableStyleId>{5C22544A-7EE6-4342-B048-85BDC9FD1C3A}</a:tableStyleId>
              </a:tblPr>
              <a:tblGrid>
                <a:gridCol w="4775742">
                  <a:extLst>
                    <a:ext uri="{9D8B030D-6E8A-4147-A177-3AD203B41FA5}">
                      <a16:colId xmlns:a16="http://schemas.microsoft.com/office/drawing/2014/main" val="20000"/>
                    </a:ext>
                  </a:extLst>
                </a:gridCol>
                <a:gridCol w="3096274">
                  <a:extLst>
                    <a:ext uri="{9D8B030D-6E8A-4147-A177-3AD203B41FA5}">
                      <a16:colId xmlns:a16="http://schemas.microsoft.com/office/drawing/2014/main" val="20001"/>
                    </a:ext>
                  </a:extLst>
                </a:gridCol>
                <a:gridCol w="768747">
                  <a:extLst>
                    <a:ext uri="{9D8B030D-6E8A-4147-A177-3AD203B41FA5}">
                      <a16:colId xmlns:a16="http://schemas.microsoft.com/office/drawing/2014/main" val="20002"/>
                    </a:ext>
                  </a:extLst>
                </a:gridCol>
              </a:tblGrid>
              <a:tr h="335357">
                <a:tc>
                  <a:txBody>
                    <a:bodyPr/>
                    <a:lstStyle/>
                    <a:p>
                      <a:r>
                        <a:rPr lang="en-AU" sz="1600" dirty="0"/>
                        <a:t>Title </a:t>
                      </a:r>
                    </a:p>
                  </a:txBody>
                  <a:tcPr marL="91438" marR="91438" marT="45730" marB="45730"/>
                </a:tc>
                <a:tc>
                  <a:txBody>
                    <a:bodyPr/>
                    <a:lstStyle/>
                    <a:p>
                      <a:r>
                        <a:rPr lang="en-AU" sz="1600" dirty="0"/>
                        <a:t>Journal</a:t>
                      </a:r>
                    </a:p>
                  </a:txBody>
                  <a:tcPr marL="91438" marR="91438" marT="45730" marB="45730"/>
                </a:tc>
                <a:tc>
                  <a:txBody>
                    <a:bodyPr/>
                    <a:lstStyle/>
                    <a:p>
                      <a:endParaRPr lang="en-AU" sz="1600" dirty="0"/>
                    </a:p>
                  </a:txBody>
                  <a:tcPr marL="91438" marR="91438" marT="45730" marB="45730"/>
                </a:tc>
                <a:extLst>
                  <a:ext uri="{0D108BD9-81ED-4DB2-BD59-A6C34878D82A}">
                    <a16:rowId xmlns:a16="http://schemas.microsoft.com/office/drawing/2014/main" val="10000"/>
                  </a:ext>
                </a:extLst>
              </a:tr>
              <a:tr h="661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solidFill>
                            <a:schemeClr val="tx1"/>
                          </a:solidFill>
                        </a:rPr>
                        <a:t>Perceived and real barriers for women employed in the formal sector in Africa</a:t>
                      </a:r>
                    </a:p>
                  </a:txBody>
                  <a:tcPr marL="91438" marR="91438" marT="45730" marB="457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solidFill>
                            <a:schemeClr val="tx1"/>
                          </a:solidFill>
                        </a:rPr>
                        <a:t>Gender, Work and Organization</a:t>
                      </a:r>
                    </a:p>
                  </a:txBody>
                  <a:tcPr marL="91438" marR="91438" marT="45730" marB="457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solidFill>
                            <a:schemeClr val="accent6"/>
                          </a:solidFill>
                        </a:rPr>
                        <a:t>(A)</a:t>
                      </a:r>
                      <a:endParaRPr lang="en-AU" sz="1600" dirty="0"/>
                    </a:p>
                  </a:txBody>
                  <a:tcPr marL="91438" marR="91438" marT="45730" marB="45730"/>
                </a:tc>
                <a:extLst>
                  <a:ext uri="{0D108BD9-81ED-4DB2-BD59-A6C34878D82A}">
                    <a16:rowId xmlns:a16="http://schemas.microsoft.com/office/drawing/2014/main" val="10001"/>
                  </a:ext>
                </a:extLst>
              </a:tr>
              <a:tr h="647948">
                <a:tc>
                  <a:txBody>
                    <a:bodyPr/>
                    <a:lstStyle/>
                    <a:p>
                      <a:r>
                        <a:rPr lang="en-AU" sz="1600" dirty="0">
                          <a:solidFill>
                            <a:schemeClr val="tx1"/>
                          </a:solidFill>
                        </a:rPr>
                        <a:t>Empowerment, leadership and the impact of female supervisors in the workplace</a:t>
                      </a:r>
                    </a:p>
                  </a:txBody>
                  <a:tcPr marL="91438" marR="91438" marT="45730" marB="45730"/>
                </a:tc>
                <a:tc>
                  <a:txBody>
                    <a:bodyPr/>
                    <a:lstStyle/>
                    <a:p>
                      <a:r>
                        <a:rPr lang="en-AU" sz="1600" dirty="0">
                          <a:solidFill>
                            <a:schemeClr val="tx1"/>
                          </a:solidFill>
                        </a:rPr>
                        <a:t>Human Resource Management Journal</a:t>
                      </a:r>
                    </a:p>
                  </a:txBody>
                  <a:tcPr marL="91438" marR="91438" marT="45730" marB="45730"/>
                </a:tc>
                <a:tc>
                  <a:txBody>
                    <a:bodyPr/>
                    <a:lstStyle/>
                    <a:p>
                      <a:r>
                        <a:rPr lang="en-AU" sz="1600" dirty="0"/>
                        <a:t>(A)</a:t>
                      </a:r>
                    </a:p>
                  </a:txBody>
                  <a:tcPr marL="91438" marR="91438" marT="45730" marB="45730"/>
                </a:tc>
                <a:extLst>
                  <a:ext uri="{0D108BD9-81ED-4DB2-BD59-A6C34878D82A}">
                    <a16:rowId xmlns:a16="http://schemas.microsoft.com/office/drawing/2014/main" val="10002"/>
                  </a:ext>
                </a:extLst>
              </a:tr>
              <a:tr h="647948">
                <a:tc>
                  <a:txBody>
                    <a:bodyPr/>
                    <a:lstStyle/>
                    <a:p>
                      <a:r>
                        <a:rPr lang="en-AU" sz="1600" dirty="0">
                          <a:solidFill>
                            <a:schemeClr val="tx1"/>
                          </a:solidFill>
                        </a:rPr>
                        <a:t>Gendered Spaces: Allocating gendered roles for men and women (qualitative article)</a:t>
                      </a:r>
                    </a:p>
                  </a:txBody>
                  <a:tcPr marL="91438" marR="91438" marT="45730" marB="45730"/>
                </a:tc>
                <a:tc>
                  <a:txBody>
                    <a:bodyPr/>
                    <a:lstStyle/>
                    <a:p>
                      <a:r>
                        <a:rPr lang="en-AU" sz="1600" dirty="0">
                          <a:solidFill>
                            <a:schemeClr val="tx1"/>
                          </a:solidFill>
                        </a:rPr>
                        <a:t>Gender and Society</a:t>
                      </a:r>
                    </a:p>
                  </a:txBody>
                  <a:tcPr marL="91438" marR="91438" marT="45730" marB="45730"/>
                </a:tc>
                <a:tc>
                  <a:txBody>
                    <a:bodyPr/>
                    <a:lstStyle/>
                    <a:p>
                      <a:r>
                        <a:rPr lang="en-AU" sz="1600" dirty="0"/>
                        <a:t>(A)</a:t>
                      </a:r>
                    </a:p>
                  </a:txBody>
                  <a:tcPr marL="91438" marR="91438" marT="45730" marB="45730"/>
                </a:tc>
                <a:extLst>
                  <a:ext uri="{0D108BD9-81ED-4DB2-BD59-A6C34878D82A}">
                    <a16:rowId xmlns:a16="http://schemas.microsoft.com/office/drawing/2014/main" val="10003"/>
                  </a:ext>
                </a:extLst>
              </a:tr>
              <a:tr h="579253">
                <a:tc>
                  <a:txBody>
                    <a:bodyPr/>
                    <a:lstStyle/>
                    <a:p>
                      <a:r>
                        <a:rPr lang="en-AU" sz="1600" dirty="0">
                          <a:solidFill>
                            <a:schemeClr val="tx1"/>
                          </a:solidFill>
                        </a:rPr>
                        <a:t>Gender, cultural norms and expectations: Implications for the workplace </a:t>
                      </a:r>
                    </a:p>
                  </a:txBody>
                  <a:tcPr marL="91438" marR="91438" marT="45730" marB="45730"/>
                </a:tc>
                <a:tc>
                  <a:txBody>
                    <a:bodyPr/>
                    <a:lstStyle/>
                    <a:p>
                      <a:r>
                        <a:rPr lang="en-AU" sz="1600" dirty="0">
                          <a:solidFill>
                            <a:schemeClr val="tx1"/>
                          </a:solidFill>
                        </a:rPr>
                        <a:t>Gender of Social Issues</a:t>
                      </a:r>
                    </a:p>
                  </a:txBody>
                  <a:tcPr marL="91438" marR="91438" marT="45730" marB="45730"/>
                </a:tc>
                <a:tc>
                  <a:txBody>
                    <a:bodyPr/>
                    <a:lstStyle/>
                    <a:p>
                      <a:r>
                        <a:rPr lang="en-AU" sz="1600" dirty="0"/>
                        <a:t>(A)</a:t>
                      </a:r>
                    </a:p>
                  </a:txBody>
                  <a:tcPr marL="91438" marR="91438" marT="45730" marB="45730"/>
                </a:tc>
                <a:extLst>
                  <a:ext uri="{0D108BD9-81ED-4DB2-BD59-A6C34878D82A}">
                    <a16:rowId xmlns:a16="http://schemas.microsoft.com/office/drawing/2014/main" val="10004"/>
                  </a:ext>
                </a:extLst>
              </a:tr>
              <a:tr h="608264">
                <a:tc>
                  <a:txBody>
                    <a:bodyPr/>
                    <a:lstStyle/>
                    <a:p>
                      <a:r>
                        <a:rPr lang="en-AU" sz="1600" dirty="0">
                          <a:solidFill>
                            <a:schemeClr val="tx1"/>
                          </a:solidFill>
                        </a:rPr>
                        <a:t>Gender issues across cultures: A comparative analysis of Uganda, Nigeria and South Africa</a:t>
                      </a:r>
                    </a:p>
                  </a:txBody>
                  <a:tcPr marL="91438" marR="91438" marT="45730" marB="45730"/>
                </a:tc>
                <a:tc>
                  <a:txBody>
                    <a:bodyPr/>
                    <a:lstStyle/>
                    <a:p>
                      <a:r>
                        <a:rPr lang="en-AU" sz="1600" dirty="0">
                          <a:solidFill>
                            <a:schemeClr val="tx1"/>
                          </a:solidFill>
                        </a:rPr>
                        <a:t>World Development </a:t>
                      </a:r>
                    </a:p>
                    <a:p>
                      <a:r>
                        <a:rPr lang="en-AU" sz="1600" dirty="0">
                          <a:solidFill>
                            <a:schemeClr val="tx1"/>
                          </a:solidFill>
                        </a:rPr>
                        <a:t>African Development Review</a:t>
                      </a:r>
                    </a:p>
                  </a:txBody>
                  <a:tcPr marL="91438" marR="91438" marT="45730" marB="457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(A)</a:t>
                      </a:r>
                    </a:p>
                    <a:p>
                      <a:r>
                        <a:rPr lang="en-AU" sz="1600" dirty="0"/>
                        <a:t>(C)</a:t>
                      </a:r>
                    </a:p>
                  </a:txBody>
                  <a:tcPr marL="91438" marR="91438" marT="45730" marB="45730"/>
                </a:tc>
                <a:extLst>
                  <a:ext uri="{0D108BD9-81ED-4DB2-BD59-A6C34878D82A}">
                    <a16:rowId xmlns:a16="http://schemas.microsoft.com/office/drawing/2014/main" val="10005"/>
                  </a:ext>
                </a:extLst>
              </a:tr>
            </a:tbl>
          </a:graphicData>
        </a:graphic>
      </p:graphicFrame>
      <p:pic>
        <p:nvPicPr>
          <p:cNvPr id="3" name="tmp5C6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73493" end="24.929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83"/>
    </mc:Choice>
    <mc:Fallback xmlns="">
      <p:transition spd="slow" advTm="4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6" descr="A picture containing food&#10;&#10;Description automatically generated">
            <a:extLst>
              <a:ext uri="{FF2B5EF4-FFF2-40B4-BE49-F238E27FC236}">
                <a16:creationId xmlns:a16="http://schemas.microsoft.com/office/drawing/2014/main" id="{0CAB7A53-3D5F-437C-9DA8-9ED683104D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4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8">
            <a:extLst>
              <a:ext uri="{FF2B5EF4-FFF2-40B4-BE49-F238E27FC236}">
                <a16:creationId xmlns:a16="http://schemas.microsoft.com/office/drawing/2014/main" id="{0083E46A-202D-4262-AAD2-993FCA9AF652}"/>
              </a:ext>
            </a:extLst>
          </p:cNvPr>
          <p:cNvSpPr txBox="1">
            <a:spLocks noChangeArrowheads="1"/>
          </p:cNvSpPr>
          <p:nvPr/>
        </p:nvSpPr>
        <p:spPr bwMode="auto">
          <a:xfrm>
            <a:off x="4127500" y="771525"/>
            <a:ext cx="502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AU" altLang="en-US" b="1">
                <a:solidFill>
                  <a:srgbClr val="C00000"/>
                </a:solidFill>
                <a:cs typeface="Microsoft Sans Serif" panose="020B0604020202020204" pitchFamily="34" charset="0"/>
              </a:rPr>
              <a:t>PRDF 2:</a:t>
            </a:r>
            <a:r>
              <a:rPr lang="en-AU" altLang="en-US" sz="2000" b="1">
                <a:solidFill>
                  <a:srgbClr val="C00000"/>
                </a:solidFill>
                <a:cs typeface="Microsoft Sans Serif" panose="020B0604020202020204" pitchFamily="34" charset="0"/>
              </a:rPr>
              <a:t> </a:t>
            </a:r>
            <a:r>
              <a:rPr lang="en-AU" altLang="en-US" b="1">
                <a:solidFill>
                  <a:srgbClr val="C00000"/>
                </a:solidFill>
                <a:latin typeface="Calibri" panose="020F0502020204030204" pitchFamily="34" charset="0"/>
              </a:rPr>
              <a:t>Women Early Career Researchers (WECRs) in Food Systems in Africa: Research Training and Capacity Building </a:t>
            </a:r>
            <a:r>
              <a:rPr lang="en-AU" altLang="en-US" sz="2000">
                <a:solidFill>
                  <a:srgbClr val="000000"/>
                </a:solidFill>
                <a:latin typeface="Calibri" panose="020F0502020204030204" pitchFamily="34" charset="0"/>
              </a:rPr>
              <a:t>	</a:t>
            </a:r>
            <a:br>
              <a:rPr lang="en-AU" altLang="en-US" sz="2000">
                <a:solidFill>
                  <a:srgbClr val="000000"/>
                </a:solidFill>
                <a:latin typeface="Calibri" panose="020F0502020204030204" pitchFamily="34" charset="0"/>
              </a:rPr>
            </a:br>
            <a:endParaRPr lang="en-GB" altLang="en-US"/>
          </a:p>
        </p:txBody>
      </p:sp>
      <p:sp>
        <p:nvSpPr>
          <p:cNvPr id="11" name="TextBox 10">
            <a:extLst>
              <a:ext uri="{FF2B5EF4-FFF2-40B4-BE49-F238E27FC236}">
                <a16:creationId xmlns:a16="http://schemas.microsoft.com/office/drawing/2014/main" id="{9DBB3AD3-34C2-458B-9623-5F3010D7E7DB}"/>
              </a:ext>
            </a:extLst>
          </p:cNvPr>
          <p:cNvSpPr txBox="1"/>
          <p:nvPr/>
        </p:nvSpPr>
        <p:spPr>
          <a:xfrm>
            <a:off x="4094163" y="2914650"/>
            <a:ext cx="5029200" cy="1114425"/>
          </a:xfrm>
          <a:prstGeom prst="rect">
            <a:avLst/>
          </a:prstGeom>
          <a:noFill/>
        </p:spPr>
        <p:txBody>
          <a:bodyPr>
            <a:spAutoFit/>
          </a:bodyPr>
          <a:lstStyle/>
          <a:p>
            <a:pPr marL="457200" algn="ctr">
              <a:lnSpc>
                <a:spcPct val="107000"/>
              </a:lnSpc>
              <a:spcBef>
                <a:spcPts val="600"/>
              </a:spcBef>
              <a:defRPr/>
            </a:pPr>
            <a:r>
              <a:rPr lang="en-AU" sz="1800" b="1" dirty="0">
                <a:solidFill>
                  <a:schemeClr val="accent6"/>
                </a:solidFill>
                <a:latin typeface="Arial" charset="0"/>
                <a:ea typeface="ＭＳ Ｐゴシック" charset="-128"/>
                <a:cs typeface="ＭＳ Ｐゴシック" charset="-128"/>
              </a:rPr>
              <a:t>Team Members: </a:t>
            </a:r>
          </a:p>
          <a:p>
            <a:pPr marL="457200" algn="ctr">
              <a:lnSpc>
                <a:spcPct val="107000"/>
              </a:lnSpc>
              <a:spcBef>
                <a:spcPts val="600"/>
              </a:spcBef>
              <a:defRPr/>
            </a:pPr>
            <a:r>
              <a:rPr lang="en-AU" sz="1800" dirty="0">
                <a:solidFill>
                  <a:schemeClr val="accent6"/>
                </a:solidFill>
                <a:latin typeface="Arial" charset="0"/>
                <a:ea typeface="ＭＳ Ｐゴシック" charset="-128"/>
                <a:cs typeface="Times New Roman" panose="02020603050405020304" pitchFamily="18" charset="0"/>
              </a:rPr>
              <a:t>Professor Prem Ramburuth and </a:t>
            </a:r>
          </a:p>
          <a:p>
            <a:pPr marL="457200" algn="ctr">
              <a:lnSpc>
                <a:spcPct val="107000"/>
              </a:lnSpc>
              <a:spcBef>
                <a:spcPts val="600"/>
              </a:spcBef>
              <a:defRPr/>
            </a:pPr>
            <a:r>
              <a:rPr lang="en-AU" sz="1800" dirty="0">
                <a:solidFill>
                  <a:schemeClr val="accent6"/>
                </a:solidFill>
                <a:latin typeface="Arial" charset="0"/>
                <a:ea typeface="ＭＳ Ｐゴシック" charset="-128"/>
                <a:cs typeface="Times New Roman" panose="02020603050405020304" pitchFamily="18" charset="0"/>
              </a:rPr>
              <a:t>Dr. Melody Mentz-Coetzee</a:t>
            </a:r>
          </a:p>
        </p:txBody>
      </p:sp>
      <p:pic>
        <p:nvPicPr>
          <p:cNvPr id="9" name="Audio 8">
            <a:hlinkClick r:id="" action="ppaction://media"/>
            <a:extLst>
              <a:ext uri="{FF2B5EF4-FFF2-40B4-BE49-F238E27FC236}">
                <a16:creationId xmlns:a16="http://schemas.microsoft.com/office/drawing/2014/main" id="{FAF3AF1B-8FED-471D-B369-4CFD245C5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210"/>
    </mc:Choice>
    <mc:Fallback>
      <p:transition spd="slow" advTm="5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5D1E-935C-4485-B040-67E2D0FBA32F}"/>
              </a:ext>
            </a:extLst>
          </p:cNvPr>
          <p:cNvSpPr>
            <a:spLocks noGrp="1"/>
          </p:cNvSpPr>
          <p:nvPr>
            <p:ph type="title"/>
          </p:nvPr>
        </p:nvSpPr>
        <p:spPr>
          <a:xfrm>
            <a:off x="360363" y="195263"/>
            <a:ext cx="8423275" cy="288925"/>
          </a:xfrm>
        </p:spPr>
        <p:txBody>
          <a:bodyPr/>
          <a:lstStyle/>
          <a:p>
            <a:pPr algn="ctr" defTabSz="1081088" eaLnBrk="1" hangingPunct="1">
              <a:defRPr/>
            </a:pPr>
            <a:r>
              <a:rPr lang="en-AU" sz="2000" dirty="0">
                <a:solidFill>
                  <a:srgbClr val="C00000"/>
                </a:solidFill>
              </a:rPr>
              <a:t>Aims and Approach of the Project </a:t>
            </a:r>
            <a:br>
              <a:rPr lang="en-AU" sz="2000" dirty="0">
                <a:solidFill>
                  <a:schemeClr val="accent6"/>
                </a:solidFill>
              </a:rPr>
            </a:br>
            <a:endParaRPr lang="en-AU" sz="2000" dirty="0">
              <a:solidFill>
                <a:schemeClr val="tx2"/>
              </a:solidFill>
              <a:ea typeface="ＭＳ Ｐゴシック" panose="020B0600070205080204" pitchFamily="34" charset="-128"/>
              <a:cs typeface="Microsoft Sans Serif" panose="020B0604020202020204" pitchFamily="34" charset="0"/>
            </a:endParaRPr>
          </a:p>
        </p:txBody>
      </p:sp>
      <p:sp>
        <p:nvSpPr>
          <p:cNvPr id="16387" name="Text Placeholder 2">
            <a:extLst>
              <a:ext uri="{FF2B5EF4-FFF2-40B4-BE49-F238E27FC236}">
                <a16:creationId xmlns:a16="http://schemas.microsoft.com/office/drawing/2014/main" id="{DDBE82D3-69FD-44D8-9D46-B3AA421BDDE1}"/>
              </a:ext>
            </a:extLst>
          </p:cNvPr>
          <p:cNvSpPr>
            <a:spLocks noGrp="1"/>
          </p:cNvSpPr>
          <p:nvPr>
            <p:ph type="body" idx="10"/>
          </p:nvPr>
        </p:nvSpPr>
        <p:spPr>
          <a:xfrm>
            <a:off x="284163" y="627063"/>
            <a:ext cx="8680450" cy="4032250"/>
          </a:xfrm>
        </p:spPr>
        <p:txBody>
          <a:bodyPr/>
          <a:lstStyle/>
          <a:p>
            <a:pPr marL="92075" indent="0" algn="just" eaLnBrk="1" hangingPunct="1">
              <a:spcBef>
                <a:spcPct val="0"/>
              </a:spcBef>
              <a:spcAft>
                <a:spcPts val="600"/>
              </a:spcAft>
              <a:buClr>
                <a:srgbClr val="C00000"/>
              </a:buClr>
              <a:tabLst>
                <a:tab pos="630238" algn="l"/>
              </a:tabLst>
            </a:pPr>
            <a:r>
              <a:rPr lang="en-AU" altLang="en-US">
                <a:solidFill>
                  <a:srgbClr val="002E52"/>
                </a:solidFill>
                <a:ea typeface="ＭＳ Ｐゴシック" panose="020B0600070205080204" pitchFamily="34" charset="-128"/>
              </a:rPr>
              <a:t>(a) 	Investigate the extent to which Women Early Career Researchers (WECRs) in 	Africa are engaged in the area of Food Systems </a:t>
            </a:r>
          </a:p>
          <a:p>
            <a:pPr marL="92075" indent="0" eaLnBrk="1" hangingPunct="1">
              <a:spcBef>
                <a:spcPct val="0"/>
              </a:spcBef>
              <a:buClr>
                <a:srgbClr val="C00000"/>
              </a:buClr>
              <a:tabLst>
                <a:tab pos="630238" algn="l"/>
              </a:tabLst>
            </a:pPr>
            <a:r>
              <a:rPr lang="en-AU" altLang="en-US">
                <a:solidFill>
                  <a:srgbClr val="002E52"/>
                </a:solidFill>
                <a:ea typeface="ＭＳ Ｐゴシック" panose="020B0600070205080204" pitchFamily="34" charset="-128"/>
              </a:rPr>
              <a:t>(b) 	Select a pilot group of 10 WECRs working/studying in the area of Food Systems</a:t>
            </a:r>
          </a:p>
          <a:p>
            <a:pPr marL="92075" indent="0" eaLnBrk="1" hangingPunct="1">
              <a:spcBef>
                <a:spcPct val="0"/>
              </a:spcBef>
              <a:spcAft>
                <a:spcPts val="600"/>
              </a:spcAft>
              <a:buClr>
                <a:srgbClr val="C00000"/>
              </a:buClr>
              <a:tabLst>
                <a:tab pos="630238" algn="l"/>
              </a:tabLst>
            </a:pPr>
            <a:r>
              <a:rPr lang="en-AU" altLang="en-US">
                <a:solidFill>
                  <a:srgbClr val="002E52"/>
                </a:solidFill>
                <a:ea typeface="ＭＳ Ｐゴシック" panose="020B0600070205080204" pitchFamily="34" charset="-128"/>
              </a:rPr>
              <a:t>	Input on selection from entities including ARUA, ARUA Centre of Excellence in Food 	Security (UP), Gulu University (Uganda) and other networks in Africa</a:t>
            </a:r>
          </a:p>
          <a:p>
            <a:pPr marL="92075" indent="0" eaLnBrk="1" hangingPunct="1">
              <a:spcBef>
                <a:spcPct val="0"/>
              </a:spcBef>
              <a:buClr>
                <a:srgbClr val="C00000"/>
              </a:buClr>
              <a:tabLst>
                <a:tab pos="630238" algn="l"/>
              </a:tabLst>
            </a:pPr>
            <a:r>
              <a:rPr lang="en-AU" altLang="en-US">
                <a:solidFill>
                  <a:srgbClr val="002E52"/>
                </a:solidFill>
                <a:ea typeface="ＭＳ Ｐゴシック" panose="020B0600070205080204" pitchFamily="34" charset="-128"/>
              </a:rPr>
              <a:t>(c)	Conduct online interviews and group discussions, to investigate the career paths of 	the 	WECRs, better understand their aspirations, challenges, requirements for research 		support and relevant disciplinary area/s for capabilities development </a:t>
            </a:r>
          </a:p>
          <a:p>
            <a:pPr marL="92075" indent="0" eaLnBrk="1" hangingPunct="1">
              <a:buClr>
                <a:srgbClr val="C00000"/>
              </a:buClr>
              <a:tabLst>
                <a:tab pos="630238" algn="l"/>
              </a:tabLst>
            </a:pPr>
            <a:r>
              <a:rPr lang="en-AU" altLang="en-US">
                <a:solidFill>
                  <a:srgbClr val="002E52"/>
                </a:solidFill>
                <a:ea typeface="ＭＳ Ｐゴシック" panose="020B0600070205080204" pitchFamily="34" charset="-128"/>
              </a:rPr>
              <a:t>(d) 	Provide workshop training online, drawing from UP, UNSW, AAUN &amp; networks in Africa:  </a:t>
            </a:r>
          </a:p>
          <a:p>
            <a:pPr marL="92075" indent="0" algn="just" eaLnBrk="1" hangingPunct="1">
              <a:spcBef>
                <a:spcPts val="600"/>
              </a:spcBef>
              <a:spcAft>
                <a:spcPts val="600"/>
              </a:spcAft>
              <a:buClr>
                <a:srgbClr val="C00000"/>
              </a:buClr>
              <a:tabLst>
                <a:tab pos="630238" algn="l"/>
              </a:tabLst>
            </a:pPr>
            <a:r>
              <a:rPr lang="en-AU" altLang="en-US">
                <a:solidFill>
                  <a:srgbClr val="002E52"/>
                </a:solidFill>
                <a:ea typeface="ＭＳ Ｐゴシック" panose="020B0600070205080204" pitchFamily="34" charset="-128"/>
              </a:rPr>
              <a:t>	</a:t>
            </a:r>
            <a:r>
              <a:rPr lang="en-AU" altLang="en-US" b="1">
                <a:solidFill>
                  <a:srgbClr val="C00000"/>
                </a:solidFill>
                <a:ea typeface="ＭＳ Ｐゴシック" panose="020B0600070205080204" pitchFamily="34" charset="-128"/>
              </a:rPr>
              <a:t>Workshop 1: Research Training and Modules </a:t>
            </a:r>
            <a:r>
              <a:rPr lang="en-AU" altLang="en-US">
                <a:solidFill>
                  <a:srgbClr val="002E52"/>
                </a:solidFill>
                <a:ea typeface="ＭＳ Ｐゴシック" panose="020B0600070205080204" pitchFamily="34" charset="-128"/>
              </a:rPr>
              <a:t>to provide targeted training to 	overcome challenges encountered by WECRs; </a:t>
            </a:r>
          </a:p>
          <a:p>
            <a:pPr marL="92075" indent="0" algn="just" eaLnBrk="1" hangingPunct="1">
              <a:spcBef>
                <a:spcPts val="600"/>
              </a:spcBef>
              <a:spcAft>
                <a:spcPts val="600"/>
              </a:spcAft>
              <a:buClr>
                <a:srgbClr val="C00000"/>
              </a:buClr>
              <a:tabLst>
                <a:tab pos="630238" algn="l"/>
              </a:tabLst>
            </a:pPr>
            <a:r>
              <a:rPr lang="en-AU" altLang="en-US" b="1">
                <a:solidFill>
                  <a:srgbClr val="002E52"/>
                </a:solidFill>
                <a:ea typeface="ＭＳ Ｐゴシック" panose="020B0600070205080204" pitchFamily="34" charset="-128"/>
              </a:rPr>
              <a:t>	</a:t>
            </a:r>
            <a:r>
              <a:rPr lang="en-AU" altLang="en-US" b="1">
                <a:solidFill>
                  <a:srgbClr val="C00000"/>
                </a:solidFill>
                <a:ea typeface="ＭＳ Ｐゴシック" panose="020B0600070205080204" pitchFamily="34" charset="-128"/>
              </a:rPr>
              <a:t>Workshop 2: ‘Train the Trainer’ and Academic Leadership Development </a:t>
            </a:r>
            <a:r>
              <a:rPr lang="en-AU" altLang="en-US">
                <a:solidFill>
                  <a:srgbClr val="002E52"/>
                </a:solidFill>
                <a:ea typeface="ＭＳ Ｐゴシック" panose="020B0600070205080204" pitchFamily="34" charset="-128"/>
              </a:rPr>
              <a:t>with 	modules to prepare the WECRs to train other women researchers, provide 	leadership and establish a cadre of researchers in Food Systems in Africa.  </a:t>
            </a:r>
          </a:p>
          <a:p>
            <a:pPr marL="92075" indent="0" eaLnBrk="1" hangingPunct="1">
              <a:tabLst>
                <a:tab pos="630238" algn="l"/>
              </a:tabLst>
            </a:pPr>
            <a:endParaRPr lang="en-AU" altLang="en-US">
              <a:ea typeface="ＭＳ Ｐゴシック" panose="020B0600070205080204" pitchFamily="34" charset="-128"/>
            </a:endParaRPr>
          </a:p>
        </p:txBody>
      </p:sp>
      <p:sp>
        <p:nvSpPr>
          <p:cNvPr id="16388" name="Slide Number Placeholder 1">
            <a:extLst>
              <a:ext uri="{FF2B5EF4-FFF2-40B4-BE49-F238E27FC236}">
                <a16:creationId xmlns:a16="http://schemas.microsoft.com/office/drawing/2014/main" id="{377C0295-D211-4E2E-8CD1-5D5CD3253F0E}"/>
              </a:ext>
            </a:extLst>
          </p:cNvPr>
          <p:cNvSpPr>
            <a:spLocks noGrp="1"/>
          </p:cNvSpPr>
          <p:nvPr>
            <p:ph type="sldNum" sz="quarter" idx="4294967295"/>
          </p:nvPr>
        </p:nvSpPr>
        <p:spPr bwMode="auto">
          <a:xfrm>
            <a:off x="0" y="4818063"/>
            <a:ext cx="4699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A74EDEA-8B1C-415B-ADE2-A0938E71A573}" type="slidenum">
              <a:rPr lang="en-US" altLang="en-US" sz="800">
                <a:solidFill>
                  <a:srgbClr val="000000"/>
                </a:solidFill>
              </a:rPr>
              <a:pPr eaLnBrk="1" hangingPunct="1"/>
              <a:t>8</a:t>
            </a:fld>
            <a:endParaRPr lang="en-US" altLang="en-US" sz="800">
              <a:solidFill>
                <a:srgbClr val="000000"/>
              </a:solidFill>
            </a:endParaRPr>
          </a:p>
        </p:txBody>
      </p:sp>
      <p:pic>
        <p:nvPicPr>
          <p:cNvPr id="3" name="Audio 2">
            <a:hlinkClick r:id="" action="ppaction://media"/>
            <a:extLst>
              <a:ext uri="{FF2B5EF4-FFF2-40B4-BE49-F238E27FC236}">
                <a16:creationId xmlns:a16="http://schemas.microsoft.com/office/drawing/2014/main" id="{E83ADAB1-59CB-4296-AD3C-62F4281D67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954"/>
    </mc:Choice>
    <mc:Fallback>
      <p:transition spd="slow" advTm="4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3493|recordLength=113800|start=0|end=73493|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73493|recordEnd=113776|recordLength=113800|start=73493|end=113776|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16x9_Sydney">
  <a:themeElements>
    <a:clrScheme name="UNSW BUSINESS SCHOOL">
      <a:dk1>
        <a:srgbClr val="404040"/>
      </a:dk1>
      <a:lt1>
        <a:sysClr val="window" lastClr="FFFFFF"/>
      </a:lt1>
      <a:dk2>
        <a:srgbClr val="063E8D"/>
      </a:dk2>
      <a:lt2>
        <a:srgbClr val="CCCCCC"/>
      </a:lt2>
      <a:accent1>
        <a:srgbClr val="063E8D"/>
      </a:accent1>
      <a:accent2>
        <a:srgbClr val="FFD700"/>
      </a:accent2>
      <a:accent3>
        <a:srgbClr val="0067A8"/>
      </a:accent3>
      <a:accent4>
        <a:srgbClr val="00568E"/>
      </a:accent4>
      <a:accent5>
        <a:srgbClr val="004372"/>
      </a:accent5>
      <a:accent6>
        <a:srgbClr val="002E52"/>
      </a:accent6>
      <a:hlink>
        <a:srgbClr val="33CCFF"/>
      </a:hlink>
      <a:folHlink>
        <a:srgbClr val="063E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sz="1150" b="1" i="0" u="none" strike="noStrike" kern="1200" cap="none" spc="0" normalizeH="0" baseline="0" noProof="0" dirty="0" smtClean="0">
            <a:ln>
              <a:noFill/>
            </a:ln>
            <a:solidFill>
              <a:schemeClr val="tx1"/>
            </a:solidFill>
            <a:effectLst/>
            <a:uLnTx/>
            <a:uFillTx/>
            <a:latin typeface="Sommet bold"/>
            <a:ea typeface="+mn-ea"/>
            <a:cs typeface="+mn-cs"/>
          </a:defRPr>
        </a:defPPr>
      </a:lstStyle>
    </a:txDef>
  </a:objectDefaults>
  <a:extraClrSchemeLst/>
  <a:extLst>
    <a:ext uri="{05A4C25C-085E-4340-85A3-A5531E510DB2}">
      <thm15:themeFamily xmlns:thm15="http://schemas.microsoft.com/office/thememl/2012/main" name="16x9_Sydney_BUSINESS_V2" id="{35B7EF70-494C-D145-BF46-4DD59711EFE5}" vid="{F80E6621-DD8F-4044-87C2-5CF38FA775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Resource Document" ma:contentTypeID="0x01010008768CDC8BD8F24E88688A23E1BBFFD40083F9DB452809BE4E9E961773873B9725" ma:contentTypeVersion="12" ma:contentTypeDescription="" ma:contentTypeScope="" ma:versionID="ccf7c8939642961021bbb5e2375da5c4">
  <xsd:schema xmlns:xsd="http://www.w3.org/2001/XMLSchema" xmlns:xs="http://www.w3.org/2001/XMLSchema" xmlns:p="http://schemas.microsoft.com/office/2006/metadata/properties" xmlns:ns2="e2a6d7fd-cfb8-4aa2-8f9d-00d20bdc3a83" xmlns:ns4="78237fa5-fae7-4a08-ad29-c8feb430a382" targetNamespace="http://schemas.microsoft.com/office/2006/metadata/properties" ma:root="true" ma:fieldsID="7ba22b555d239708a9679c6b61f18d10" ns2:_="" ns4:_="">
    <xsd:import namespace="e2a6d7fd-cfb8-4aa2-8f9d-00d20bdc3a83"/>
    <xsd:import namespace="78237fa5-fae7-4a08-ad29-c8feb430a382"/>
    <xsd:element name="properties">
      <xsd:complexType>
        <xsd:sequence>
          <xsd:element name="documentManagement">
            <xsd:complexType>
              <xsd:all>
                <xsd:element ref="ns2:TaxCatchAll" minOccurs="0"/>
                <xsd:element ref="ns2:TaxCatchAllLabel" minOccurs="0"/>
                <xsd:element ref="ns4:UnswBus_ResourceType"/>
                <xsd:element ref="ns4:UnswBus_Description" minOccurs="0"/>
                <xsd:element ref="ns2:l106d6d0667840b48999320499b4dd29" minOccurs="0"/>
                <xsd:element ref="ns2:cfdce602ab9848b4bf80c62eae0cddb3" minOccurs="0"/>
                <xsd:element ref="ns2:i7e4caf4883549738b3fce866cf588f7"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a6d7fd-cfb8-4aa2-8f9d-00d20bdc3a83"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2cec8c26-97b4-48cb-a8fc-0ef68138d153}" ma:internalName="TaxCatchAll" ma:showField="CatchAllData"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2cec8c26-97b4-48cb-a8fc-0ef68138d153}" ma:internalName="TaxCatchAllLabel" ma:readOnly="true" ma:showField="CatchAllDataLabel" ma:web="e2a6d7fd-cfb8-4aa2-8f9d-00d20bdc3a83">
      <xsd:complexType>
        <xsd:complexContent>
          <xsd:extension base="dms:MultiChoiceLookup">
            <xsd:sequence>
              <xsd:element name="Value" type="dms:Lookup" maxOccurs="unbounded" minOccurs="0" nillable="true"/>
            </xsd:sequence>
          </xsd:extension>
        </xsd:complexContent>
      </xsd:complexType>
    </xsd:element>
    <xsd:element name="l106d6d0667840b48999320499b4dd29" ma:index="15" nillable="true" ma:taxonomy="true" ma:internalName="l106d6d0667840b48999320499b4dd29" ma:taxonomyFieldName="UnswBus_EnterpriseKeywords" ma:displayName="Enterprise Keywords" ma:default="" ma:fieldId="{5106d6d0-6678-40b4-8999-320499b4dd29}" ma:taxonomyMulti="true" ma:sspId="2b026aac-6b52-4d7e-a64d-f3ee90946f56" ma:termSetId="6b154277-0339-4047-8b7c-9c64337183f8" ma:anchorId="00000000-0000-0000-0000-000000000000" ma:open="false" ma:isKeyword="false">
      <xsd:complexType>
        <xsd:sequence>
          <xsd:element ref="pc:Terms" minOccurs="0" maxOccurs="1"/>
        </xsd:sequence>
      </xsd:complexType>
    </xsd:element>
    <xsd:element name="cfdce602ab9848b4bf80c62eae0cddb3" ma:index="16" nillable="true" ma:taxonomy="true" ma:internalName="cfdce602ab9848b4bf80c62eae0cddb3" ma:taxonomyFieldName="UnswBus_SchoolUnit" ma:displayName="School or Unit" ma:default="" ma:fieldId="{cfdce602-ab98-48b4-bf80-c62eae0cddb3}" ma:sspId="2b026aac-6b52-4d7e-a64d-f3ee90946f56" ma:termSetId="99342006-19d9-4d76-ae6d-6a49808a1b3d" ma:anchorId="00000000-0000-0000-0000-000000000000" ma:open="false" ma:isKeyword="false">
      <xsd:complexType>
        <xsd:sequence>
          <xsd:element ref="pc:Terms" minOccurs="0" maxOccurs="1"/>
        </xsd:sequence>
      </xsd:complexType>
    </xsd:element>
    <xsd:element name="i7e4caf4883549738b3fce866cf588f7" ma:index="17" ma:taxonomy="true" ma:internalName="i7e4caf4883549738b3fce866cf588f7" ma:taxonomyFieldName="UnswBus_ResourceCategory" ma:displayName="Resource Category" ma:default="" ma:fieldId="{27e4caf4-8835-4973-8b3f-ce866cf588f7}" ma:taxonomyMulti="true" ma:sspId="2b026aac-6b52-4d7e-a64d-f3ee90946f56" ma:termSetId="59e748ed-3424-4b0f-8a51-22a7215e5980" ma:anchorId="00000000-0000-0000-0000-000000000000" ma:open="false" ma:isKeyword="false">
      <xsd:complexType>
        <xsd:sequence>
          <xsd:element ref="pc:Terms" minOccurs="0" maxOccurs="1"/>
        </xsd:sequence>
      </xsd:complexType>
    </xsd:element>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237fa5-fae7-4a08-ad29-c8feb430a382" elementFormDefault="qualified">
    <xsd:import namespace="http://schemas.microsoft.com/office/2006/documentManagement/types"/>
    <xsd:import namespace="http://schemas.microsoft.com/office/infopath/2007/PartnerControls"/>
    <xsd:element name="UnswBus_ResourceType" ma:index="11" ma:displayName="Resource Type" ma:default="Brochure" ma:format="Dropdown" ma:internalName="UnswBus_ResourceType" ma:readOnly="false">
      <xsd:simpleType>
        <xsd:restriction base="dms:Choice">
          <xsd:enumeration value="Brochure"/>
          <xsd:enumeration value="Form"/>
          <xsd:enumeration value="Guidelines"/>
          <xsd:enumeration value="Manuals"/>
          <xsd:enumeration value="Minutes"/>
          <xsd:enumeration value="Newsletter"/>
          <xsd:enumeration value="Policy"/>
          <xsd:enumeration value="Procedure"/>
          <xsd:enumeration value="Protocol"/>
          <xsd:enumeration value="Reference"/>
          <xsd:enumeration value="Report"/>
          <xsd:enumeration value="Template"/>
        </xsd:restriction>
      </xsd:simpleType>
    </xsd:element>
    <xsd:element name="UnswBus_Description" ma:index="13" nillable="true" ma:displayName="Description" ma:internalName="UnswBus_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fdce602ab9848b4bf80c62eae0cddb3 xmlns="e2a6d7fd-cfb8-4aa2-8f9d-00d20bdc3a83">
      <Terms xmlns="http://schemas.microsoft.com/office/infopath/2007/PartnerControls"/>
    </cfdce602ab9848b4bf80c62eae0cddb3>
    <i7e4caf4883549738b3fce866cf588f7 xmlns="e2a6d7fd-cfb8-4aa2-8f9d-00d20bdc3a83">
      <Terms xmlns="http://schemas.microsoft.com/office/infopath/2007/PartnerControls">
        <TermInfo xmlns="http://schemas.microsoft.com/office/infopath/2007/PartnerControls">
          <TermName xmlns="http://schemas.microsoft.com/office/infopath/2007/PartnerControls">Business School</TermName>
          <TermId xmlns="http://schemas.microsoft.com/office/infopath/2007/PartnerControls">915ff018-a32c-4d90-b824-44b2642f3ec8</TermId>
        </TermInfo>
      </Terms>
    </i7e4caf4883549738b3fce866cf588f7>
    <l106d6d0667840b48999320499b4dd29 xmlns="e2a6d7fd-cfb8-4aa2-8f9d-00d20bdc3a83">
      <Terms xmlns="http://schemas.microsoft.com/office/infopath/2007/PartnerControls"/>
    </l106d6d0667840b48999320499b4dd29>
    <UnswBus_Description xmlns="78237fa5-fae7-4a08-ad29-c8feb430a382">Branded templates produced by the UNSW Business School Marketing team</UnswBus_Description>
    <TaxCatchAll xmlns="e2a6d7fd-cfb8-4aa2-8f9d-00d20bdc3a83">
      <Value>79</Value>
    </TaxCatchAll>
    <UnswBus_ResourceType xmlns="78237fa5-fae7-4a08-ad29-c8feb430a382">Template</UnswBus_ResourceType>
  </documentManagement>
</p:properties>
</file>

<file path=customXml/itemProps1.xml><?xml version="1.0" encoding="utf-8"?>
<ds:datastoreItem xmlns:ds="http://schemas.openxmlformats.org/officeDocument/2006/customXml" ds:itemID="{0CA0D1B9-3404-4CAC-86F4-4FD26645EC81}">
  <ds:schemaRefs>
    <ds:schemaRef ds:uri="http://schemas.microsoft.com/office/2006/metadata/longProperties"/>
  </ds:schemaRefs>
</ds:datastoreItem>
</file>

<file path=customXml/itemProps2.xml><?xml version="1.0" encoding="utf-8"?>
<ds:datastoreItem xmlns:ds="http://schemas.openxmlformats.org/officeDocument/2006/customXml" ds:itemID="{8EB60381-1930-460B-A2CB-690C9D447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a6d7fd-cfb8-4aa2-8f9d-00d20bdc3a83"/>
    <ds:schemaRef ds:uri="78237fa5-fae7-4a08-ad29-c8feb430a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22E691-8488-42AD-A508-D87C0C64E8F6}">
  <ds:schemaRef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78237fa5-fae7-4a08-ad29-c8feb430a382"/>
    <ds:schemaRef ds:uri="e2a6d7fd-cfb8-4aa2-8f9d-00d20bdc3a8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 for Business Sch PowerPoint Presentation</Template>
  <TotalTime>1290</TotalTime>
  <Words>1318</Words>
  <Application>Microsoft Office PowerPoint</Application>
  <PresentationFormat>On-screen Show (16:9)</PresentationFormat>
  <Paragraphs>117</Paragraphs>
  <Slides>11</Slides>
  <Notes>5</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Lucida Grande</vt:lpstr>
      <vt:lpstr>Sommet</vt:lpstr>
      <vt:lpstr>Sommet Bold</vt:lpstr>
      <vt:lpstr>Sommet Bold</vt:lpstr>
      <vt:lpstr>Wingdings</vt:lpstr>
      <vt:lpstr>16x9_Sydney</vt:lpstr>
      <vt:lpstr>PowerPoint Presentation</vt:lpstr>
      <vt:lpstr>Intersection &amp; Networks in Current Gender Projects in Africa</vt:lpstr>
      <vt:lpstr>PowerPoint Presentation</vt:lpstr>
      <vt:lpstr>Empowerment in the Workplace: Women in Africa</vt:lpstr>
      <vt:lpstr>Empowerment in the Workplace: Women in Africa:(Quantitative Data)</vt:lpstr>
      <vt:lpstr>Empowerment in the Workplace: Women in Africa  (Qualitative Data: Common themes ) </vt:lpstr>
      <vt:lpstr>PRDF 1: Empowerment in the Workplace: Women in Africa Publications in Progress</vt:lpstr>
      <vt:lpstr>PowerPoint Presentation</vt:lpstr>
      <vt:lpstr>Aims and Approach of the Project  </vt:lpstr>
      <vt:lpstr>Moving Forward (2021)</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Prem Ramburuth</dc:creator>
  <cp:lastModifiedBy>Melody Mentz</cp:lastModifiedBy>
  <cp:revision>120</cp:revision>
  <cp:lastPrinted>2020-10-21T02:41:37Z</cp:lastPrinted>
  <dcterms:created xsi:type="dcterms:W3CDTF">2020-10-16T00:21:53Z</dcterms:created>
  <dcterms:modified xsi:type="dcterms:W3CDTF">2020-10-23T04:57:34Z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SBDocumentType">
    <vt:lpwstr>16</vt:lpwstr>
  </property>
  <property fmtid="{D5CDD505-2E9C-101B-9397-08002B2CF9AE}" pid="3" name="Order">
    <vt:lpwstr>6600.00000000000</vt:lpwstr>
  </property>
  <property fmtid="{D5CDD505-2E9C-101B-9397-08002B2CF9AE}" pid="4" name="Category">
    <vt:lpwstr>AGSM</vt:lpwstr>
  </property>
  <property fmtid="{D5CDD505-2E9C-101B-9397-08002B2CF9AE}" pid="5" name="ASBDepartment">
    <vt:lpwstr>8</vt:lpwstr>
  </property>
  <property fmtid="{D5CDD505-2E9C-101B-9397-08002B2CF9AE}" pid="6" name="ASBUpdatedDate">
    <vt:lpwstr>2015-09-08T00:00:00Z</vt:lpwstr>
  </property>
  <property fmtid="{D5CDD505-2E9C-101B-9397-08002B2CF9AE}" pid="7" name="ASBProgram">
    <vt:lpwstr>5</vt:lpwstr>
  </property>
  <property fmtid="{D5CDD505-2E9C-101B-9397-08002B2CF9AE}" pid="8" name="Format">
    <vt:lpwstr>PowerPoint</vt:lpwstr>
  </property>
  <property fmtid="{D5CDD505-2E9C-101B-9397-08002B2CF9AE}" pid="9" name="UnswBus_ResourceCategory">
    <vt:lpwstr>79;#Business School|915ff018-a32c-4d90-b824-44b2642f3ec8</vt:lpwstr>
  </property>
  <property fmtid="{D5CDD505-2E9C-101B-9397-08002B2CF9AE}" pid="10" name="UnswBus_EnterpriseKeywords">
    <vt:lpwstr/>
  </property>
  <property fmtid="{D5CDD505-2E9C-101B-9397-08002B2CF9AE}" pid="11" name="UnswBus_SchoolUnit">
    <vt:lpwstr/>
  </property>
  <property fmtid="{D5CDD505-2E9C-101B-9397-08002B2CF9AE}" pid="12" name="ContentTypeId">
    <vt:lpwstr>0x01010008768CDC8BD8F24E88688A23E1BBFFD40083F9DB452809BE4E9E961773873B9725</vt:lpwstr>
  </property>
</Properties>
</file>